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69" r:id="rId3"/>
    <p:sldId id="272" r:id="rId4"/>
    <p:sldId id="287" r:id="rId5"/>
    <p:sldId id="288" r:id="rId6"/>
    <p:sldId id="289" r:id="rId7"/>
    <p:sldId id="290" r:id="rId8"/>
    <p:sldId id="291" r:id="rId9"/>
    <p:sldId id="292" r:id="rId10"/>
    <p:sldId id="293" r:id="rId11"/>
    <p:sldId id="294" r:id="rId12"/>
    <p:sldId id="295" r:id="rId13"/>
    <p:sldId id="296" r:id="rId14"/>
    <p:sldId id="306" r:id="rId15"/>
    <p:sldId id="307" r:id="rId16"/>
    <p:sldId id="298" r:id="rId17"/>
    <p:sldId id="299" r:id="rId18"/>
    <p:sldId id="300" r:id="rId19"/>
    <p:sldId id="301" r:id="rId20"/>
    <p:sldId id="302" r:id="rId21"/>
    <p:sldId id="303" r:id="rId22"/>
    <p:sldId id="304" r:id="rId23"/>
    <p:sldId id="257" r:id="rId24"/>
    <p:sldId id="267" r:id="rId25"/>
  </p:sldIdLst>
  <p:sldSz cx="18288000" cy="10287000"/>
  <p:notesSz cx="6858000" cy="9144000"/>
  <p:embeddedFontLst>
    <p:embeddedFont>
      <p:font typeface="Aleo" panose="00000500000000000000" pitchFamily="2" charset="0"/>
      <p:regular r:id="rId27"/>
      <p:bold r:id="rId28"/>
      <p:italic r:id="rId29"/>
      <p:boldItalic r:id="rId30"/>
    </p:embeddedFont>
    <p:embeddedFont>
      <p:font typeface="Montserrat 1" panose="020B0604020202020204" charset="0"/>
      <p:regular r:id="rId31"/>
    </p:embeddedFont>
    <p:embeddedFont>
      <p:font typeface="Montserrat 1 Italics" panose="020B0604020202020204" charset="0"/>
      <p:regular r:id="rId32"/>
    </p:embeddedFont>
    <p:embeddedFont>
      <p:font typeface="Montserrat 1 Ultra-Bold" panose="020B0604020202020204" charset="0"/>
      <p:regular r:id="rId33"/>
    </p:embeddedFont>
    <p:embeddedFont>
      <p:font typeface="Montserrat 1 Ultra-Bold Italics" panose="020B0604020202020204" charset="0"/>
      <p:regular r:id="rId34"/>
    </p:embeddedFont>
    <p:embeddedFont>
      <p:font typeface="Montserrat SemiBold" panose="00000700000000000000" pitchFamily="2" charset="0"/>
      <p:bold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263F6B"/>
    <a:srgbClr val="33B0FF"/>
    <a:srgbClr val="362975"/>
    <a:srgbClr val="FF8201"/>
    <a:srgbClr val="5642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226" autoAdjust="0"/>
  </p:normalViewPr>
  <p:slideViewPr>
    <p:cSldViewPr>
      <p:cViewPr varScale="1">
        <p:scale>
          <a:sx n="69" d="100"/>
          <a:sy n="69" d="100"/>
        </p:scale>
        <p:origin x="834" y="-15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B29D7-145F-423E-91DF-F64F8BE2C735}"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BCA096-59DF-49FC-AC4E-6F065685F902}" type="slidenum">
              <a:rPr lang="en-US" smtClean="0"/>
              <a:t>‹#›</a:t>
            </a:fld>
            <a:endParaRPr lang="en-US"/>
          </a:p>
        </p:txBody>
      </p:sp>
    </p:spTree>
    <p:extLst>
      <p:ext uri="{BB962C8B-B14F-4D97-AF65-F5344CB8AC3E}">
        <p14:creationId xmlns:p14="http://schemas.microsoft.com/office/powerpoint/2010/main" val="80490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BCA096-59DF-49FC-AC4E-6F065685F902}" type="slidenum">
              <a:rPr lang="en-US" smtClean="0"/>
              <a:t>1</a:t>
            </a:fld>
            <a:endParaRPr lang="en-US"/>
          </a:p>
        </p:txBody>
      </p:sp>
    </p:spTree>
    <p:extLst>
      <p:ext uri="{BB962C8B-B14F-4D97-AF65-F5344CB8AC3E}">
        <p14:creationId xmlns:p14="http://schemas.microsoft.com/office/powerpoint/2010/main" val="269060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4.pn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22.svg"/><Relationship Id="rId4" Type="http://schemas.openxmlformats.org/officeDocument/2006/relationships/image" Target="../media/image17.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15855" r="2458" b="40250"/>
          <a:stretch>
            <a:fillRect/>
          </a:stretch>
        </p:blipFill>
        <p:spPr>
          <a:xfrm>
            <a:off x="39868" y="-127078"/>
            <a:ext cx="18288000" cy="10287000"/>
          </a:xfrm>
          <a:prstGeom prst="rect">
            <a:avLst/>
          </a:prstGeom>
        </p:spPr>
      </p:pic>
      <p:sp>
        <p:nvSpPr>
          <p:cNvPr id="3" name="AutoShape 3"/>
          <p:cNvSpPr/>
          <p:nvPr/>
        </p:nvSpPr>
        <p:spPr>
          <a:xfrm rot="13741524">
            <a:off x="-4452450" y="1091238"/>
            <a:ext cx="16230600" cy="10441156"/>
          </a:xfrm>
          <a:prstGeom prst="rect">
            <a:avLst/>
          </a:prstGeom>
          <a:solidFill>
            <a:srgbClr val="362975"/>
          </a:solidFill>
        </p:spPr>
        <p:txBody>
          <a:bodyPr/>
          <a:lstStyle/>
          <a:p>
            <a:endParaRPr lang="LID4096"/>
          </a:p>
        </p:txBody>
      </p:sp>
      <p:sp>
        <p:nvSpPr>
          <p:cNvPr id="4" name="AutoShape 4"/>
          <p:cNvSpPr/>
          <p:nvPr/>
        </p:nvSpPr>
        <p:spPr>
          <a:xfrm rot="13741524">
            <a:off x="-5911409" y="1091238"/>
            <a:ext cx="16230600" cy="10441156"/>
          </a:xfrm>
          <a:prstGeom prst="rect">
            <a:avLst/>
          </a:prstGeom>
          <a:solidFill>
            <a:srgbClr val="263F6B"/>
          </a:solidFill>
        </p:spPr>
        <p:txBody>
          <a:bodyPr/>
          <a:lstStyle/>
          <a:p>
            <a:endParaRPr lang="LID4096">
              <a:solidFill>
                <a:srgbClr val="FF0000"/>
              </a:solidFill>
            </a:endParaRPr>
          </a:p>
        </p:txBody>
      </p:sp>
      <p:sp>
        <p:nvSpPr>
          <p:cNvPr id="5" name="TextBox 5"/>
          <p:cNvSpPr txBox="1"/>
          <p:nvPr/>
        </p:nvSpPr>
        <p:spPr>
          <a:xfrm>
            <a:off x="609600" y="4305300"/>
            <a:ext cx="16383000" cy="2954655"/>
          </a:xfrm>
          <a:prstGeom prst="rect">
            <a:avLst/>
          </a:prstGeom>
          <a:effectLst>
            <a:glow rad="101600">
              <a:schemeClr val="tx1">
                <a:alpha val="60000"/>
              </a:schemeClr>
            </a:glow>
          </a:effectLst>
        </p:spPr>
        <p:txBody>
          <a:bodyPr wrap="square" lIns="0" tIns="0" rIns="0" bIns="0" rtlCol="0" anchor="t">
            <a:spAutoFit/>
          </a:bodyPr>
          <a:lstStyle/>
          <a:p>
            <a:r>
              <a:rPr lang="en-US" sz="9600" spc="-150" dirty="0">
                <a:solidFill>
                  <a:srgbClr val="FF8201"/>
                </a:solidFill>
                <a:effectLst>
                  <a:glow rad="101600">
                    <a:schemeClr val="tx1">
                      <a:alpha val="60000"/>
                    </a:schemeClr>
                  </a:glow>
                </a:effectLst>
                <a:latin typeface="Montserrat 1 Ultra-Bold Italics"/>
              </a:rPr>
              <a:t>Definition For Whereabouts Unknown</a:t>
            </a:r>
          </a:p>
        </p:txBody>
      </p:sp>
      <p:sp>
        <p:nvSpPr>
          <p:cNvPr id="8" name="Freeform 8"/>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a:p>
        </p:txBody>
      </p:sp>
      <p:sp>
        <p:nvSpPr>
          <p:cNvPr id="9" name="AutoShape 9"/>
          <p:cNvSpPr/>
          <p:nvPr/>
        </p:nvSpPr>
        <p:spPr>
          <a:xfrm>
            <a:off x="-1676400" y="3086100"/>
            <a:ext cx="5244233" cy="0"/>
          </a:xfrm>
          <a:prstGeom prst="line">
            <a:avLst/>
          </a:prstGeom>
          <a:ln w="19050" cap="rnd">
            <a:solidFill>
              <a:srgbClr val="FFFFFF"/>
            </a:solidFill>
            <a:prstDash val="solid"/>
            <a:headEnd type="none" w="sm" len="sm"/>
            <a:tailEnd type="none" w="sm" len="sm"/>
          </a:ln>
        </p:spPr>
        <p:txBody>
          <a:bodyPr/>
          <a:lstStyle/>
          <a:p>
            <a:endParaRPr lang="LID4096"/>
          </a:p>
        </p:txBody>
      </p:sp>
      <p:sp>
        <p:nvSpPr>
          <p:cNvPr id="10" name="AutoShape 10"/>
          <p:cNvSpPr/>
          <p:nvPr/>
        </p:nvSpPr>
        <p:spPr>
          <a:xfrm>
            <a:off x="-2298994" y="9582841"/>
            <a:ext cx="9005773" cy="0"/>
          </a:xfrm>
          <a:prstGeom prst="line">
            <a:avLst/>
          </a:prstGeom>
          <a:ln w="19050" cap="rnd">
            <a:solidFill>
              <a:srgbClr val="FFFFFF"/>
            </a:solidFill>
            <a:prstDash val="solid"/>
            <a:headEnd type="none" w="sm" len="sm"/>
            <a:tailEnd type="none" w="sm" len="sm"/>
          </a:ln>
        </p:spPr>
        <p:txBody>
          <a:bodyPr/>
          <a:lstStyle/>
          <a:p>
            <a:endParaRPr lang="LID4096"/>
          </a:p>
        </p:txBody>
      </p:sp>
      <p:sp>
        <p:nvSpPr>
          <p:cNvPr id="11" name="AutoShape 11"/>
          <p:cNvSpPr/>
          <p:nvPr/>
        </p:nvSpPr>
        <p:spPr>
          <a:xfrm>
            <a:off x="-3656415" y="2217672"/>
            <a:ext cx="5720180" cy="0"/>
          </a:xfrm>
          <a:prstGeom prst="line">
            <a:avLst/>
          </a:prstGeom>
          <a:ln w="19050" cap="rnd">
            <a:solidFill>
              <a:srgbClr val="FFFFFF"/>
            </a:solidFill>
            <a:prstDash val="solid"/>
            <a:headEnd type="none" w="sm" len="sm"/>
            <a:tailEnd type="none" w="sm" len="sm"/>
          </a:ln>
        </p:spPr>
        <p:txBody>
          <a:bodyPr/>
          <a:lstStyle/>
          <a:p>
            <a:endParaRPr lang="LID4096"/>
          </a:p>
        </p:txBody>
      </p:sp>
      <p:sp>
        <p:nvSpPr>
          <p:cNvPr id="12" name="AutoShape 12"/>
          <p:cNvSpPr/>
          <p:nvPr/>
        </p:nvSpPr>
        <p:spPr>
          <a:xfrm>
            <a:off x="2926064" y="1328589"/>
            <a:ext cx="930938" cy="0"/>
          </a:xfrm>
          <a:prstGeom prst="line">
            <a:avLst/>
          </a:prstGeom>
          <a:ln w="19050" cap="rnd">
            <a:solidFill>
              <a:srgbClr val="FFFFFF"/>
            </a:solidFill>
            <a:prstDash val="solid"/>
            <a:headEnd type="none" w="sm" len="sm"/>
            <a:tailEnd type="none" w="sm" len="sm"/>
          </a:ln>
        </p:spPr>
        <p:txBody>
          <a:bodyPr/>
          <a:lstStyle/>
          <a:p>
            <a:endParaRPr lang="LID4096"/>
          </a:p>
        </p:txBody>
      </p:sp>
      <p:sp>
        <p:nvSpPr>
          <p:cNvPr id="13" name="AutoShape 13"/>
          <p:cNvSpPr/>
          <p:nvPr/>
        </p:nvSpPr>
        <p:spPr>
          <a:xfrm>
            <a:off x="488572" y="897662"/>
            <a:ext cx="1291530" cy="0"/>
          </a:xfrm>
          <a:prstGeom prst="line">
            <a:avLst/>
          </a:prstGeom>
          <a:ln w="19050" cap="rnd">
            <a:solidFill>
              <a:srgbClr val="FFFFFF"/>
            </a:solidFill>
            <a:prstDash val="solid"/>
            <a:headEnd type="none" w="sm" len="sm"/>
            <a:tailEnd type="none" w="sm" len="sm"/>
          </a:ln>
        </p:spPr>
        <p:txBody>
          <a:bodyPr/>
          <a:lstStyle/>
          <a:p>
            <a:endParaRPr lang="LID4096"/>
          </a:p>
        </p:txBody>
      </p:sp>
      <p:sp>
        <p:nvSpPr>
          <p:cNvPr id="6" name="TextBox 13">
            <a:extLst>
              <a:ext uri="{FF2B5EF4-FFF2-40B4-BE49-F238E27FC236}">
                <a16:creationId xmlns:a16="http://schemas.microsoft.com/office/drawing/2014/main" id="{5328C8AA-EB92-7228-C4DF-47B3EBC42A53}"/>
              </a:ext>
            </a:extLst>
          </p:cNvPr>
          <p:cNvSpPr txBox="1"/>
          <p:nvPr/>
        </p:nvSpPr>
        <p:spPr>
          <a:xfrm>
            <a:off x="609600" y="7810500"/>
            <a:ext cx="6151008" cy="496611"/>
          </a:xfrm>
          <a:prstGeom prst="rect">
            <a:avLst/>
          </a:prstGeom>
        </p:spPr>
        <p:txBody>
          <a:bodyPr wrap="square" lIns="0" tIns="0" rIns="0" bIns="0" rtlCol="0" anchor="t">
            <a:spAutoFit/>
          </a:bodyPr>
          <a:lstStyle/>
          <a:p>
            <a:pPr>
              <a:lnSpc>
                <a:spcPts val="3824"/>
              </a:lnSpc>
            </a:pPr>
            <a:r>
              <a:rPr lang="en-US" sz="4000" i="1" spc="58" dirty="0">
                <a:solidFill>
                  <a:srgbClr val="FFFFFF"/>
                </a:solidFill>
                <a:latin typeface="Aleo" panose="020F0302020204030203" pitchFamily="34" charset="0"/>
              </a:rPr>
              <a:t>A presentation by</a:t>
            </a:r>
          </a:p>
        </p:txBody>
      </p:sp>
      <p:sp>
        <p:nvSpPr>
          <p:cNvPr id="7" name="TextBox 13">
            <a:extLst>
              <a:ext uri="{FF2B5EF4-FFF2-40B4-BE49-F238E27FC236}">
                <a16:creationId xmlns:a16="http://schemas.microsoft.com/office/drawing/2014/main" id="{059914F2-7F68-7282-2477-E896F16DD33E}"/>
              </a:ext>
            </a:extLst>
          </p:cNvPr>
          <p:cNvSpPr txBox="1"/>
          <p:nvPr/>
        </p:nvSpPr>
        <p:spPr>
          <a:xfrm>
            <a:off x="-158219" y="8645201"/>
            <a:ext cx="13798020" cy="555601"/>
          </a:xfrm>
          <a:prstGeom prst="rect">
            <a:avLst/>
          </a:prstGeom>
        </p:spPr>
        <p:txBody>
          <a:bodyPr wrap="square" lIns="0" tIns="0" rIns="0" bIns="0" rtlCol="0" anchor="t">
            <a:spAutoFit/>
          </a:bodyPr>
          <a:lstStyle/>
          <a:p>
            <a:pPr algn="r">
              <a:lnSpc>
                <a:spcPts val="3824"/>
              </a:lnSpc>
            </a:pPr>
            <a:r>
              <a:rPr lang="en-US" sz="5400" spc="58" dirty="0">
                <a:solidFill>
                  <a:srgbClr val="FFFFFF"/>
                </a:solidFill>
                <a:effectLst>
                  <a:glow rad="101600">
                    <a:schemeClr val="tx1">
                      <a:alpha val="60000"/>
                    </a:schemeClr>
                  </a:glow>
                </a:effectLst>
                <a:latin typeface="Montserrat 1 Ultra-Bold"/>
              </a:rPr>
              <a:t>WALKER GLOBAL INDUSTRIES, LLC</a:t>
            </a:r>
          </a:p>
        </p:txBody>
      </p:sp>
      <p:sp>
        <p:nvSpPr>
          <p:cNvPr id="16" name="AutoShape 4">
            <a:extLst>
              <a:ext uri="{FF2B5EF4-FFF2-40B4-BE49-F238E27FC236}">
                <a16:creationId xmlns:a16="http://schemas.microsoft.com/office/drawing/2014/main" id="{45FD7AE4-97A0-5D7A-3327-9FF6D248C756}"/>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20" name="Freeform 5">
            <a:extLst>
              <a:ext uri="{FF2B5EF4-FFF2-40B4-BE49-F238E27FC236}">
                <a16:creationId xmlns:a16="http://schemas.microsoft.com/office/drawing/2014/main" id="{74AC29BC-EB84-56AD-17B7-690C04CC68E7}"/>
              </a:ext>
            </a:extLst>
          </p:cNvPr>
          <p:cNvSpPr/>
          <p:nvPr/>
        </p:nvSpPr>
        <p:spPr>
          <a:xfrm>
            <a:off x="7652348" y="9466702"/>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ID4096"/>
          </a:p>
        </p:txBody>
      </p:sp>
      <p:sp>
        <p:nvSpPr>
          <p:cNvPr id="22" name="Freeform 6">
            <a:extLst>
              <a:ext uri="{FF2B5EF4-FFF2-40B4-BE49-F238E27FC236}">
                <a16:creationId xmlns:a16="http://schemas.microsoft.com/office/drawing/2014/main" id="{88D68015-41A8-7790-BA92-002A593C5C31}"/>
              </a:ext>
            </a:extLst>
          </p:cNvPr>
          <p:cNvSpPr/>
          <p:nvPr/>
        </p:nvSpPr>
        <p:spPr>
          <a:xfrm>
            <a:off x="16797899" y="372864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ID4096"/>
          </a:p>
        </p:txBody>
      </p:sp>
      <p:pic>
        <p:nvPicPr>
          <p:cNvPr id="18" name="Picture 17" descr="A black background with gold text&#10;&#10;Description automatically generated">
            <a:extLst>
              <a:ext uri="{FF2B5EF4-FFF2-40B4-BE49-F238E27FC236}">
                <a16:creationId xmlns:a16="http://schemas.microsoft.com/office/drawing/2014/main" id="{97E76748-2929-2302-697F-EE03D41649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19858" y="559866"/>
            <a:ext cx="7156449" cy="2133600"/>
          </a:xfrm>
          <a:prstGeom prst="rect">
            <a:avLst/>
          </a:prstGeom>
        </p:spPr>
      </p:pic>
      <p:sp>
        <p:nvSpPr>
          <p:cNvPr id="14" name="Rectangle 13">
            <a:extLst>
              <a:ext uri="{FF2B5EF4-FFF2-40B4-BE49-F238E27FC236}">
                <a16:creationId xmlns:a16="http://schemas.microsoft.com/office/drawing/2014/main" id="{65ADDEA5-06B2-08AC-4F68-B87C98522932}"/>
              </a:ext>
            </a:extLst>
          </p:cNvPr>
          <p:cNvSpPr/>
          <p:nvPr/>
        </p:nvSpPr>
        <p:spPr>
          <a:xfrm>
            <a:off x="13895070" y="2941320"/>
            <a:ext cx="3429000" cy="3429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C000"/>
                </a:solidFill>
              </a:rPr>
              <a:t> D-U-N-S: 09-290-3776</a:t>
            </a:r>
            <a:endParaRPr lang="LID4096" sz="2400" b="1" dirty="0">
              <a:solidFill>
                <a:srgbClr val="FFC000"/>
              </a:solidFill>
            </a:endParaRPr>
          </a:p>
        </p:txBody>
      </p:sp>
      <p:sp>
        <p:nvSpPr>
          <p:cNvPr id="19" name="TextBox 18">
            <a:extLst>
              <a:ext uri="{FF2B5EF4-FFF2-40B4-BE49-F238E27FC236}">
                <a16:creationId xmlns:a16="http://schemas.microsoft.com/office/drawing/2014/main" id="{2E67321A-B35B-888F-9697-5DF2ADB50470}"/>
              </a:ext>
            </a:extLst>
          </p:cNvPr>
          <p:cNvSpPr txBox="1"/>
          <p:nvPr/>
        </p:nvSpPr>
        <p:spPr>
          <a:xfrm>
            <a:off x="8610600" y="12763500"/>
            <a:ext cx="10058400" cy="1200329"/>
          </a:xfrm>
          <a:prstGeom prst="rect">
            <a:avLst/>
          </a:prstGeom>
          <a:noFill/>
        </p:spPr>
        <p:txBody>
          <a:bodyPr wrap="square" rtlCol="0">
            <a:spAutoFit/>
          </a:bodyPr>
          <a:lstStyle/>
          <a:p>
            <a:r>
              <a:rPr lang="en-US" sz="2400" b="1" spc="49" dirty="0">
                <a:solidFill>
                  <a:srgbClr val="FF0000"/>
                </a:solidFill>
                <a:latin typeface="Montserrat 1"/>
              </a:rPr>
              <a:t>NOTICE: ANY FRAUD THAT USES THE U.S. MAIL®—WHETHER IT ORIGINATES IN THE MAIL, BY PHONE, OR ONLINE—IS MAIL FRAUD.</a:t>
            </a:r>
            <a:endParaRPr lang="en-US" sz="2400" b="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136512"/>
            <a:chOff x="414370" y="3115324"/>
            <a:chExt cx="17873631" cy="2136512"/>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Returned for Better Address</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280185"/>
              <a:chOff x="345025" y="4827602"/>
              <a:chExt cx="17111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of local origin incompletely addressed for distribution or delivery</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6081301"/>
            <a:ext cx="16154400" cy="2136512"/>
            <a:chOff x="2133600" y="5676900"/>
            <a:chExt cx="16154400" cy="2136512"/>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Returned for Postage</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280185"/>
              <a:chOff x="345025" y="4827602"/>
              <a:chExt cx="16154400" cy="1280185"/>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without postage or indication that postage fell off.</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6D1BE80A-F8D3-127F-FC29-0F3E0FFCB3E6}"/>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160425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136512"/>
            <a:chOff x="414370" y="3115324"/>
            <a:chExt cx="17873631" cy="2136512"/>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861774"/>
              <a:chOff x="417615" y="3115324"/>
              <a:chExt cx="17870386" cy="861774"/>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861774"/>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Returned to Sender Due to Addressee's Violation of Postal False Representation and Lottery Law</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280185"/>
              <a:chOff x="345025" y="4827602"/>
              <a:chExt cx="17111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returned to sender under false representation order and </a:t>
                </a:r>
                <a:r>
                  <a:rPr lang="en-US" sz="2800" spc="49" dirty="0" err="1">
                    <a:solidFill>
                      <a:srgbClr val="212423"/>
                    </a:solidFill>
                    <a:latin typeface="Montserrat 1"/>
                  </a:rPr>
                  <a:t>Iottery</a:t>
                </a:r>
                <a:r>
                  <a:rPr lang="en-US" sz="2800" spc="49" dirty="0">
                    <a:solidFill>
                      <a:srgbClr val="212423"/>
                    </a:solidFill>
                    <a:latin typeface="Montserrat 1"/>
                  </a:rPr>
                  <a:t> order</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5676900"/>
            <a:ext cx="16154400" cy="2136512"/>
            <a:chOff x="2133600" y="5676900"/>
            <a:chExt cx="16154400" cy="2136512"/>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861774"/>
              <a:chOff x="417615" y="3115324"/>
              <a:chExt cx="16151155" cy="861774"/>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861774"/>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Returned to Sender Due to Addressee's Violation of</a:t>
                </a:r>
              </a:p>
              <a:p>
                <a:pPr marL="269874" lvl="1"/>
                <a:r>
                  <a:rPr lang="en-US" sz="2800" spc="49" dirty="0">
                    <a:solidFill>
                      <a:srgbClr val="212423"/>
                    </a:solidFill>
                    <a:latin typeface="Montserrat 1"/>
                  </a:rPr>
                  <a:t>Postal False Representation Law</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280185"/>
              <a:chOff x="345025" y="4827602"/>
              <a:chExt cx="16154400" cy="1280185"/>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returned to sender under false representation order</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859AEE28-7BD4-4AEF-AA7E-C162750DD3C2}"/>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
        <p:nvSpPr>
          <p:cNvPr id="13" name="TextBox 12">
            <a:extLst>
              <a:ext uri="{FF2B5EF4-FFF2-40B4-BE49-F238E27FC236}">
                <a16:creationId xmlns:a16="http://schemas.microsoft.com/office/drawing/2014/main" id="{AB9E0785-F13C-24C3-FF9D-674357236069}"/>
              </a:ext>
            </a:extLst>
          </p:cNvPr>
          <p:cNvSpPr txBox="1"/>
          <p:nvPr/>
        </p:nvSpPr>
        <p:spPr>
          <a:xfrm>
            <a:off x="2286000" y="8496300"/>
            <a:ext cx="13411200" cy="1200329"/>
          </a:xfrm>
          <a:prstGeom prst="rect">
            <a:avLst/>
          </a:prstGeom>
          <a:noFill/>
        </p:spPr>
        <p:txBody>
          <a:bodyPr wrap="square" rtlCol="0">
            <a:spAutoFit/>
          </a:bodyPr>
          <a:lstStyle/>
          <a:p>
            <a:r>
              <a:rPr lang="en-US" sz="2400" b="1" dirty="0">
                <a:solidFill>
                  <a:srgbClr val="FF0000"/>
                </a:solidFill>
              </a:rPr>
              <a:t>Definition For Whereabouts Unknown</a:t>
            </a:r>
          </a:p>
          <a:p>
            <a:r>
              <a:rPr lang="en-US" sz="2400" b="1" dirty="0">
                <a:solidFill>
                  <a:srgbClr val="FF0000"/>
                </a:solidFill>
              </a:rPr>
              <a:t>Consider the creditor’s whereabouts unknown if we cannot locate the creditor at the last known address and after completing all required actions to locate the creditor.</a:t>
            </a:r>
          </a:p>
        </p:txBody>
      </p:sp>
    </p:spTree>
    <p:extLst>
      <p:ext uri="{BB962C8B-B14F-4D97-AF65-F5344CB8AC3E}">
        <p14:creationId xmlns:p14="http://schemas.microsoft.com/office/powerpoint/2010/main" val="304466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96555"/>
            <a:ext cx="17873631" cy="2121881"/>
            <a:chOff x="414370" y="3129955"/>
            <a:chExt cx="17873631" cy="2121881"/>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29955"/>
              <a:ext cx="17870386" cy="658770"/>
              <a:chOff x="417615" y="3129955"/>
              <a:chExt cx="17870386" cy="658770"/>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309783"/>
                <a:ext cx="13868400"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Returned to Sender Due to Addressee's Violation of Postal Lottery Law</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280185"/>
              <a:chOff x="345025" y="4827602"/>
              <a:chExt cx="17111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returned to sender under lottery order</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5691531"/>
            <a:ext cx="16154400" cy="2121881"/>
            <a:chOff x="2133600" y="5691531"/>
            <a:chExt cx="16154400" cy="2121881"/>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91531"/>
              <a:ext cx="16151155" cy="658770"/>
              <a:chOff x="417615" y="3129955"/>
              <a:chExt cx="16151155" cy="658770"/>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253984"/>
                <a:ext cx="12149169"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Temporarily Away</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280185"/>
              <a:chOff x="345025" y="4827602"/>
              <a:chExt cx="16154400" cy="1280185"/>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Addressee temporarily away and period for holding mail expired.</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F383A9E5-D16C-D017-B8D3-492814C0783B}"/>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
        <p:nvSpPr>
          <p:cNvPr id="14" name="TextBox 13">
            <a:extLst>
              <a:ext uri="{FF2B5EF4-FFF2-40B4-BE49-F238E27FC236}">
                <a16:creationId xmlns:a16="http://schemas.microsoft.com/office/drawing/2014/main" id="{0C75AD54-D60B-7436-4A58-CB3D3F354F84}"/>
              </a:ext>
            </a:extLst>
          </p:cNvPr>
          <p:cNvSpPr txBox="1"/>
          <p:nvPr/>
        </p:nvSpPr>
        <p:spPr>
          <a:xfrm>
            <a:off x="2491059" y="8398281"/>
            <a:ext cx="13222825" cy="1200329"/>
          </a:xfrm>
          <a:prstGeom prst="rect">
            <a:avLst/>
          </a:prstGeom>
          <a:noFill/>
        </p:spPr>
        <p:txBody>
          <a:bodyPr wrap="square" rtlCol="0">
            <a:spAutoFit/>
          </a:bodyPr>
          <a:lstStyle/>
          <a:p>
            <a:r>
              <a:rPr lang="en-US" sz="2400" b="1" dirty="0">
                <a:solidFill>
                  <a:srgbClr val="FF0000"/>
                </a:solidFill>
              </a:rPr>
              <a:t>Definition For Whereabouts Unknown</a:t>
            </a:r>
          </a:p>
          <a:p>
            <a:r>
              <a:rPr lang="en-US" sz="2400" b="1" dirty="0">
                <a:solidFill>
                  <a:srgbClr val="FF0000"/>
                </a:solidFill>
              </a:rPr>
              <a:t>Consider the creditor’s whereabouts unknown if we cannot locate the creditor at the last known address and after completing all required actions to locate the creditor.</a:t>
            </a:r>
          </a:p>
        </p:txBody>
      </p:sp>
    </p:spTree>
    <p:extLst>
      <p:ext uri="{BB962C8B-B14F-4D97-AF65-F5344CB8AC3E}">
        <p14:creationId xmlns:p14="http://schemas.microsoft.com/office/powerpoint/2010/main" val="339574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136512"/>
            <a:chOff x="414370" y="3115324"/>
            <a:chExt cx="17873631" cy="2136512"/>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Unclaimed</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280185"/>
              <a:chOff x="345025" y="4827602"/>
              <a:chExt cx="17111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Addressee abandoned or failed to call for mail</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4929531"/>
            <a:ext cx="16154400" cy="2121881"/>
            <a:chOff x="2133600" y="5691531"/>
            <a:chExt cx="16154400" cy="2121881"/>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91531"/>
              <a:ext cx="16151155" cy="658770"/>
              <a:chOff x="417615" y="3129955"/>
              <a:chExt cx="16151155" cy="658770"/>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294037"/>
                <a:ext cx="12149169"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Undeliverable as Addressed, Missing PMB or # Sign</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280185"/>
              <a:chOff x="345025" y="4827602"/>
              <a:chExt cx="16154400" cy="1280185"/>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Failure to comply with D042.2.6e </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2" name="Group 11">
            <a:extLst>
              <a:ext uri="{FF2B5EF4-FFF2-40B4-BE49-F238E27FC236}">
                <a16:creationId xmlns:a16="http://schemas.microsoft.com/office/drawing/2014/main" id="{B2331CF3-FF73-BC50-9AA8-EFE8DD95EF61}"/>
              </a:ext>
            </a:extLst>
          </p:cNvPr>
          <p:cNvGrpSpPr/>
          <p:nvPr/>
        </p:nvGrpSpPr>
        <p:grpSpPr>
          <a:xfrm>
            <a:off x="3886200" y="7277100"/>
            <a:ext cx="16154400" cy="2567399"/>
            <a:chOff x="2133600" y="5676900"/>
            <a:chExt cx="16154400" cy="2567399"/>
          </a:xfrm>
        </p:grpSpPr>
        <p:grpSp>
          <p:nvGrpSpPr>
            <p:cNvPr id="13" name="Group 12">
              <a:extLst>
                <a:ext uri="{FF2B5EF4-FFF2-40B4-BE49-F238E27FC236}">
                  <a16:creationId xmlns:a16="http://schemas.microsoft.com/office/drawing/2014/main" id="{4C88C529-5222-5541-E870-B68FFCCB7F0D}"/>
                </a:ext>
              </a:extLst>
            </p:cNvPr>
            <p:cNvGrpSpPr/>
            <p:nvPr/>
          </p:nvGrpSpPr>
          <p:grpSpPr>
            <a:xfrm>
              <a:off x="2136845" y="5676900"/>
              <a:ext cx="16151155" cy="673401"/>
              <a:chOff x="417615" y="3115324"/>
              <a:chExt cx="16151155" cy="673401"/>
            </a:xfrm>
          </p:grpSpPr>
          <p:sp>
            <p:nvSpPr>
              <p:cNvPr id="26" name="TextBox 8">
                <a:extLst>
                  <a:ext uri="{FF2B5EF4-FFF2-40B4-BE49-F238E27FC236}">
                    <a16:creationId xmlns:a16="http://schemas.microsoft.com/office/drawing/2014/main" id="{9D6B595F-6DB0-9671-7188-8B5C007C09AA}"/>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Vacant</a:t>
                </a:r>
                <a:endParaRPr lang="en-US" sz="2800" i="1" spc="49" dirty="0">
                  <a:solidFill>
                    <a:srgbClr val="212423"/>
                  </a:solidFill>
                  <a:latin typeface="Montserrat SemiBold" pitchFamily="2" charset="0"/>
                </a:endParaRPr>
              </a:p>
            </p:txBody>
          </p:sp>
          <p:sp>
            <p:nvSpPr>
              <p:cNvPr id="27" name="TextBox 8">
                <a:extLst>
                  <a:ext uri="{FF2B5EF4-FFF2-40B4-BE49-F238E27FC236}">
                    <a16:creationId xmlns:a16="http://schemas.microsoft.com/office/drawing/2014/main" id="{F5327443-10EA-E88E-43C5-82DC32FCCB2A}"/>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14" name="Group 13">
              <a:extLst>
                <a:ext uri="{FF2B5EF4-FFF2-40B4-BE49-F238E27FC236}">
                  <a16:creationId xmlns:a16="http://schemas.microsoft.com/office/drawing/2014/main" id="{C1FC6391-1E6C-0C3A-6E54-67FACD1C386A}"/>
                </a:ext>
              </a:extLst>
            </p:cNvPr>
            <p:cNvGrpSpPr/>
            <p:nvPr/>
          </p:nvGrpSpPr>
          <p:grpSpPr>
            <a:xfrm>
              <a:off x="2133600" y="6533227"/>
              <a:ext cx="14401800" cy="1711072"/>
              <a:chOff x="345025" y="4827602"/>
              <a:chExt cx="14401800" cy="1711072"/>
            </a:xfrm>
          </p:grpSpPr>
          <p:sp>
            <p:nvSpPr>
              <p:cNvPr id="15" name="TextBox 8">
                <a:extLst>
                  <a:ext uri="{FF2B5EF4-FFF2-40B4-BE49-F238E27FC236}">
                    <a16:creationId xmlns:a16="http://schemas.microsoft.com/office/drawing/2014/main" id="{ADFA07DF-B0D2-7218-594B-56F17E6B274C}"/>
                  </a:ext>
                </a:extLst>
              </p:cNvPr>
              <p:cNvSpPr txBox="1"/>
              <p:nvPr/>
            </p:nvSpPr>
            <p:spPr>
              <a:xfrm>
                <a:off x="609600" y="5676900"/>
                <a:ext cx="14137225" cy="861774"/>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House, apartment, office, or building not occupied. (Use only if mail addressed "Occupant.")</a:t>
                </a:r>
              </a:p>
            </p:txBody>
          </p:sp>
          <p:sp>
            <p:nvSpPr>
              <p:cNvPr id="16" name="TextBox 8">
                <a:extLst>
                  <a:ext uri="{FF2B5EF4-FFF2-40B4-BE49-F238E27FC236}">
                    <a16:creationId xmlns:a16="http://schemas.microsoft.com/office/drawing/2014/main" id="{0BBE3B13-EEBD-F37D-1673-2FB9B1BEFB76}"/>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29" name="TextBox 13">
            <a:extLst>
              <a:ext uri="{FF2B5EF4-FFF2-40B4-BE49-F238E27FC236}">
                <a16:creationId xmlns:a16="http://schemas.microsoft.com/office/drawing/2014/main" id="{2512B314-2A73-5A7C-0B1A-F67D3043AFEA}"/>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147732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sp>
        <p:nvSpPr>
          <p:cNvPr id="28" name="TextBox 8">
            <a:extLst>
              <a:ext uri="{FF2B5EF4-FFF2-40B4-BE49-F238E27FC236}">
                <a16:creationId xmlns:a16="http://schemas.microsoft.com/office/drawing/2014/main" id="{7E8C4AF5-4610-9465-DBC1-AF328501722F}"/>
              </a:ext>
            </a:extLst>
          </p:cNvPr>
          <p:cNvSpPr txBox="1"/>
          <p:nvPr/>
        </p:nvSpPr>
        <p:spPr>
          <a:xfrm>
            <a:off x="457199" y="2776383"/>
            <a:ext cx="17678401" cy="1551194"/>
          </a:xfrm>
          <a:prstGeom prst="rect">
            <a:avLst/>
          </a:prstGeom>
        </p:spPr>
        <p:txBody>
          <a:bodyPr wrap="square" lIns="0" tIns="0" rIns="0" bIns="0" rtlCol="0" anchor="t">
            <a:spAutoFit/>
          </a:bodyPr>
          <a:lstStyle/>
          <a:p>
            <a:pPr marL="269874" lvl="1">
              <a:lnSpc>
                <a:spcPct val="90000"/>
              </a:lnSpc>
            </a:pPr>
            <a:r>
              <a:rPr lang="en-US" sz="2800" spc="49" dirty="0">
                <a:solidFill>
                  <a:srgbClr val="212423"/>
                </a:solidFill>
                <a:latin typeface="Montserrat 1"/>
              </a:rPr>
              <a:t>A CMRA must represent its delivery address designation for the intended addressees by the use of “PMB” (private mailbox) or the alternative “#” sign. Mail pieces must bear a delivery address that contains at least the following</a:t>
            </a:r>
          </a:p>
          <a:p>
            <a:pPr marL="269874" lvl="1">
              <a:lnSpc>
                <a:spcPct val="90000"/>
              </a:lnSpc>
            </a:pPr>
            <a:r>
              <a:rPr lang="en-US" sz="2800" spc="49" dirty="0">
                <a:solidFill>
                  <a:srgbClr val="212423"/>
                </a:solidFill>
                <a:latin typeface="Montserrat 1"/>
              </a:rPr>
              <a:t>elements, in this order:</a:t>
            </a:r>
            <a:endParaRPr lang="en-US" sz="2800" i="1" spc="49" dirty="0">
              <a:solidFill>
                <a:srgbClr val="212423"/>
              </a:solidFill>
              <a:latin typeface="Montserrat SemiBold" pitchFamily="2" charset="0"/>
            </a:endParaRPr>
          </a:p>
        </p:txBody>
      </p:sp>
      <p:grpSp>
        <p:nvGrpSpPr>
          <p:cNvPr id="9" name="Group 8">
            <a:extLst>
              <a:ext uri="{FF2B5EF4-FFF2-40B4-BE49-F238E27FC236}">
                <a16:creationId xmlns:a16="http://schemas.microsoft.com/office/drawing/2014/main" id="{31ED4721-FA0B-E0C1-7F14-416B14B8289A}"/>
              </a:ext>
            </a:extLst>
          </p:cNvPr>
          <p:cNvGrpSpPr/>
          <p:nvPr/>
        </p:nvGrpSpPr>
        <p:grpSpPr>
          <a:xfrm>
            <a:off x="414371" y="4271105"/>
            <a:ext cx="9567829" cy="4911949"/>
            <a:chOff x="345026" y="5923251"/>
            <a:chExt cx="9567829" cy="4911949"/>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6772549"/>
              <a:ext cx="9303255" cy="4062651"/>
            </a:xfrm>
            <a:prstGeom prst="rect">
              <a:avLst/>
            </a:prstGeom>
          </p:spPr>
          <p:txBody>
            <a:bodyPr wrap="square" lIns="0" tIns="0" rIns="0" bIns="0" rtlCol="0" anchor="t">
              <a:spAutoFit/>
            </a:bodyPr>
            <a:lstStyle/>
            <a:p>
              <a:pPr marL="955674" lvl="1" indent="-685800">
                <a:buFont typeface="+mj-lt"/>
                <a:buAutoNum type="arabicParenR"/>
              </a:pPr>
              <a:r>
                <a:rPr lang="en-US" sz="2400" spc="49" dirty="0">
                  <a:solidFill>
                    <a:srgbClr val="212423"/>
                  </a:solidFill>
                  <a:latin typeface="Montserrat 1"/>
                </a:rPr>
                <a:t>Line 1: Intended addressee’s name or other identification. Examples: JOE DOE or ABC CO.</a:t>
              </a:r>
            </a:p>
            <a:p>
              <a:pPr marL="955674" lvl="1" indent="-685800">
                <a:buFont typeface="+mj-lt"/>
                <a:buAutoNum type="arabicParenR"/>
              </a:pPr>
              <a:r>
                <a:rPr lang="en-US" sz="2400" spc="49" dirty="0">
                  <a:solidFill>
                    <a:srgbClr val="212423"/>
                  </a:solidFill>
                  <a:latin typeface="Montserrat 1"/>
                </a:rPr>
                <a:t>Line 2: “PMB” and number or the alternative “#” (pound sign) and number. Examples: PMB 234 or #234.</a:t>
              </a:r>
            </a:p>
            <a:p>
              <a:pPr marL="955674" lvl="1" indent="-685800">
                <a:buFont typeface="+mj-lt"/>
                <a:buAutoNum type="arabicParenR"/>
              </a:pPr>
              <a:r>
                <a:rPr lang="en-US" sz="2400" spc="49" dirty="0">
                  <a:solidFill>
                    <a:srgbClr val="212423"/>
                  </a:solidFill>
                  <a:latin typeface="Montserrat 1"/>
                </a:rPr>
                <a:t>Line 3: Street number and name or post office box number or rural route designation and number. Examples: 10 MAIN ST STE 11 or PO BOX 34 or RR 1 BOX 12.</a:t>
              </a:r>
            </a:p>
            <a:p>
              <a:pPr marL="955674" lvl="1" indent="-685800">
                <a:buFont typeface="+mj-lt"/>
                <a:buAutoNum type="arabicParenR"/>
              </a:pPr>
              <a:r>
                <a:rPr lang="en-US" sz="2400" spc="49" dirty="0">
                  <a:solidFill>
                    <a:srgbClr val="212423"/>
                  </a:solidFill>
                  <a:latin typeface="Montserrat 1"/>
                </a:rPr>
                <a:t>Line 4: City, state, and ZIP Code (5-digit or ZIP+4). Example: HERNDON VA 22071-2716.</a:t>
              </a:r>
            </a:p>
          </p:txBody>
        </p:sp>
        <p:sp>
          <p:nvSpPr>
            <p:cNvPr id="6" name="TextBox 8">
              <a:extLst>
                <a:ext uri="{FF2B5EF4-FFF2-40B4-BE49-F238E27FC236}">
                  <a16:creationId xmlns:a16="http://schemas.microsoft.com/office/drawing/2014/main" id="{27370B2F-1931-8598-2438-B9B3D21FDDBE}"/>
                </a:ext>
              </a:extLst>
            </p:cNvPr>
            <p:cNvSpPr txBox="1"/>
            <p:nvPr/>
          </p:nvSpPr>
          <p:spPr>
            <a:xfrm>
              <a:off x="345026" y="5923251"/>
              <a:ext cx="8729629"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Preferred Format:</a:t>
              </a:r>
            </a:p>
          </p:txBody>
        </p:sp>
      </p:grpSp>
      <p:grpSp>
        <p:nvGrpSpPr>
          <p:cNvPr id="14" name="Group 13">
            <a:extLst>
              <a:ext uri="{FF2B5EF4-FFF2-40B4-BE49-F238E27FC236}">
                <a16:creationId xmlns:a16="http://schemas.microsoft.com/office/drawing/2014/main" id="{53CE3903-DA31-9A9D-ACD3-BD83D0BFBCB5}"/>
              </a:ext>
            </a:extLst>
          </p:cNvPr>
          <p:cNvGrpSpPr/>
          <p:nvPr/>
        </p:nvGrpSpPr>
        <p:grpSpPr>
          <a:xfrm>
            <a:off x="9895248" y="4271105"/>
            <a:ext cx="8283181" cy="4542617"/>
            <a:chOff x="9895248" y="4271105"/>
            <a:chExt cx="8283181" cy="4542617"/>
          </a:xfrm>
        </p:grpSpPr>
        <p:sp>
          <p:nvSpPr>
            <p:cNvPr id="11" name="TextBox 8">
              <a:extLst>
                <a:ext uri="{FF2B5EF4-FFF2-40B4-BE49-F238E27FC236}">
                  <a16:creationId xmlns:a16="http://schemas.microsoft.com/office/drawing/2014/main" id="{945F185C-7427-FC1A-214B-7B23C0A84887}"/>
                </a:ext>
              </a:extLst>
            </p:cNvPr>
            <p:cNvSpPr txBox="1"/>
            <p:nvPr/>
          </p:nvSpPr>
          <p:spPr>
            <a:xfrm>
              <a:off x="10134600" y="5120403"/>
              <a:ext cx="7815229" cy="3693319"/>
            </a:xfrm>
            <a:prstGeom prst="rect">
              <a:avLst/>
            </a:prstGeom>
          </p:spPr>
          <p:txBody>
            <a:bodyPr wrap="square" lIns="0" tIns="0" rIns="0" bIns="0" rtlCol="0" anchor="t">
              <a:spAutoFit/>
            </a:bodyPr>
            <a:lstStyle/>
            <a:p>
              <a:pPr marL="955674" lvl="1" indent="-685800">
                <a:buFont typeface="+mj-lt"/>
                <a:buAutoNum type="arabicParenR"/>
              </a:pPr>
              <a:r>
                <a:rPr lang="en-US" sz="2400" spc="49" dirty="0">
                  <a:solidFill>
                    <a:srgbClr val="212423"/>
                  </a:solidFill>
                  <a:latin typeface="Montserrat 1"/>
                </a:rPr>
                <a:t>Line 1: Intended addressee’s name or other identification. Examples: JOE DOE or ABC CO.</a:t>
              </a:r>
            </a:p>
            <a:p>
              <a:pPr marL="955674" lvl="1" indent="-685800">
                <a:buFont typeface="+mj-lt"/>
                <a:buAutoNum type="arabicParenR"/>
              </a:pPr>
              <a:r>
                <a:rPr lang="en-US" sz="2400" spc="49" dirty="0">
                  <a:solidFill>
                    <a:srgbClr val="212423"/>
                  </a:solidFill>
                  <a:latin typeface="Montserrat 1"/>
                </a:rPr>
                <a:t>Line 2: Street number and name or post office box number and “PMB” and number or the alternative “#” (pound sign) and number. Examples: 10 MAIN ST PMB 234 or #234 or PO BOX 34 PMB 234 or #234.</a:t>
              </a:r>
            </a:p>
            <a:p>
              <a:pPr marL="955674" lvl="1" indent="-685800">
                <a:buFont typeface="+mj-lt"/>
                <a:buAutoNum type="arabicParenR"/>
              </a:pPr>
              <a:r>
                <a:rPr lang="en-US" sz="2400" spc="49" dirty="0">
                  <a:solidFill>
                    <a:srgbClr val="212423"/>
                  </a:solidFill>
                  <a:latin typeface="Montserrat 1"/>
                </a:rPr>
                <a:t>Line 3: City, state, and ZIP Code (5-digit or ZIP+4). Example: HERNDON VA 22071-2716.</a:t>
              </a:r>
            </a:p>
          </p:txBody>
        </p:sp>
        <p:sp>
          <p:nvSpPr>
            <p:cNvPr id="12" name="TextBox 8">
              <a:extLst>
                <a:ext uri="{FF2B5EF4-FFF2-40B4-BE49-F238E27FC236}">
                  <a16:creationId xmlns:a16="http://schemas.microsoft.com/office/drawing/2014/main" id="{B4E041FA-2B31-BBC1-2ADE-DA2679381E88}"/>
                </a:ext>
              </a:extLst>
            </p:cNvPr>
            <p:cNvSpPr txBox="1"/>
            <p:nvPr/>
          </p:nvSpPr>
          <p:spPr>
            <a:xfrm>
              <a:off x="9895248" y="4271105"/>
              <a:ext cx="8283181"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Alternate Format:</a:t>
              </a:r>
            </a:p>
          </p:txBody>
        </p:sp>
      </p:grpSp>
      <p:sp>
        <p:nvSpPr>
          <p:cNvPr id="3" name="TextBox 13">
            <a:extLst>
              <a:ext uri="{FF2B5EF4-FFF2-40B4-BE49-F238E27FC236}">
                <a16:creationId xmlns:a16="http://schemas.microsoft.com/office/drawing/2014/main" id="{D32C030A-C4CE-5114-F6EF-8F12A43CA1D2}"/>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341071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sp>
        <p:nvSpPr>
          <p:cNvPr id="28" name="TextBox 8">
            <a:extLst>
              <a:ext uri="{FF2B5EF4-FFF2-40B4-BE49-F238E27FC236}">
                <a16:creationId xmlns:a16="http://schemas.microsoft.com/office/drawing/2014/main" id="{7E8C4AF5-4610-9465-DBC1-AF328501722F}"/>
              </a:ext>
            </a:extLst>
          </p:cNvPr>
          <p:cNvSpPr txBox="1"/>
          <p:nvPr/>
        </p:nvSpPr>
        <p:spPr>
          <a:xfrm>
            <a:off x="457199" y="2776383"/>
            <a:ext cx="17678401" cy="1163395"/>
          </a:xfrm>
          <a:prstGeom prst="rect">
            <a:avLst/>
          </a:prstGeom>
        </p:spPr>
        <p:txBody>
          <a:bodyPr wrap="square" lIns="0" tIns="0" rIns="0" bIns="0" rtlCol="0" anchor="t">
            <a:spAutoFit/>
          </a:bodyPr>
          <a:lstStyle/>
          <a:p>
            <a:pPr marL="269874" lvl="1">
              <a:lnSpc>
                <a:spcPct val="90000"/>
              </a:lnSpc>
            </a:pPr>
            <a:r>
              <a:rPr lang="en-US" sz="2800" spc="49" dirty="0">
                <a:solidFill>
                  <a:srgbClr val="212423"/>
                </a:solidFill>
                <a:latin typeface="Montserrat 1"/>
              </a:rPr>
              <a:t>Exception: When the CMRA’s physical address contains a secondary address element (e.g., rural route box number, “suite,” “#,” or other term), the CMRA customer must use “PMB” in the three-line format, as follows:</a:t>
            </a:r>
            <a:endParaRPr lang="en-US" sz="2800" i="1" spc="49" dirty="0">
              <a:solidFill>
                <a:srgbClr val="212423"/>
              </a:solidFill>
              <a:latin typeface="Montserrat SemiBold" pitchFamily="2" charset="0"/>
            </a:endParaRPr>
          </a:p>
        </p:txBody>
      </p:sp>
      <p:sp>
        <p:nvSpPr>
          <p:cNvPr id="5" name="TextBox 8">
            <a:extLst>
              <a:ext uri="{FF2B5EF4-FFF2-40B4-BE49-F238E27FC236}">
                <a16:creationId xmlns:a16="http://schemas.microsoft.com/office/drawing/2014/main" id="{BE87551F-D7CF-3433-E1FB-6381D0D113BE}"/>
              </a:ext>
            </a:extLst>
          </p:cNvPr>
          <p:cNvSpPr txBox="1"/>
          <p:nvPr/>
        </p:nvSpPr>
        <p:spPr>
          <a:xfrm>
            <a:off x="2286000" y="4457700"/>
            <a:ext cx="4907828" cy="1107996"/>
          </a:xfrm>
          <a:prstGeom prst="rect">
            <a:avLst/>
          </a:prstGeom>
        </p:spPr>
        <p:txBody>
          <a:bodyPr wrap="square" lIns="0" tIns="0" rIns="0" bIns="0" rtlCol="0" anchor="t">
            <a:spAutoFit/>
          </a:bodyPr>
          <a:lstStyle/>
          <a:p>
            <a:pPr marL="269874" lvl="1"/>
            <a:r>
              <a:rPr lang="en-US" sz="2400" b="1" i="1" spc="49" dirty="0">
                <a:solidFill>
                  <a:srgbClr val="212423"/>
                </a:solidFill>
                <a:latin typeface="Montserrat 1"/>
              </a:rPr>
              <a:t>JOE DOE</a:t>
            </a:r>
          </a:p>
          <a:p>
            <a:pPr marL="269874" lvl="1"/>
            <a:r>
              <a:rPr lang="en-US" sz="2400" b="1" i="1" spc="49" dirty="0">
                <a:solidFill>
                  <a:srgbClr val="212423"/>
                </a:solidFill>
                <a:latin typeface="Montserrat 1"/>
              </a:rPr>
              <a:t>10 MAIN ST STE 11 PMB 234</a:t>
            </a:r>
          </a:p>
          <a:p>
            <a:pPr marL="269874" lvl="1"/>
            <a:r>
              <a:rPr lang="en-US" sz="2400" b="1" i="1" spc="49" dirty="0">
                <a:solidFill>
                  <a:srgbClr val="212423"/>
                </a:solidFill>
                <a:latin typeface="Montserrat 1"/>
              </a:rPr>
              <a:t>HERNDON VA 22071-2716</a:t>
            </a:r>
          </a:p>
        </p:txBody>
      </p:sp>
      <p:sp>
        <p:nvSpPr>
          <p:cNvPr id="11" name="TextBox 8">
            <a:extLst>
              <a:ext uri="{FF2B5EF4-FFF2-40B4-BE49-F238E27FC236}">
                <a16:creationId xmlns:a16="http://schemas.microsoft.com/office/drawing/2014/main" id="{945F185C-7427-FC1A-214B-7B23C0A84887}"/>
              </a:ext>
            </a:extLst>
          </p:cNvPr>
          <p:cNvSpPr txBox="1"/>
          <p:nvPr/>
        </p:nvSpPr>
        <p:spPr>
          <a:xfrm>
            <a:off x="10751055" y="4457700"/>
            <a:ext cx="5105400" cy="1107996"/>
          </a:xfrm>
          <a:prstGeom prst="rect">
            <a:avLst/>
          </a:prstGeom>
        </p:spPr>
        <p:txBody>
          <a:bodyPr wrap="square" lIns="0" tIns="0" rIns="0" bIns="0" rtlCol="0" anchor="t">
            <a:spAutoFit/>
          </a:bodyPr>
          <a:lstStyle/>
          <a:p>
            <a:pPr marL="269874" lvl="1"/>
            <a:r>
              <a:rPr lang="en-US" sz="2400" b="1" i="1" spc="49" dirty="0">
                <a:solidFill>
                  <a:srgbClr val="212423"/>
                </a:solidFill>
                <a:latin typeface="Montserrat 1"/>
              </a:rPr>
              <a:t>JOE DOE</a:t>
            </a:r>
          </a:p>
          <a:p>
            <a:pPr marL="269874" lvl="1"/>
            <a:r>
              <a:rPr lang="en-US" sz="2400" b="1" i="1" spc="49" dirty="0">
                <a:solidFill>
                  <a:srgbClr val="212423"/>
                </a:solidFill>
                <a:latin typeface="Montserrat 1"/>
              </a:rPr>
              <a:t>RR 12 BOX 512 PMB 234</a:t>
            </a:r>
          </a:p>
          <a:p>
            <a:pPr marL="269874" lvl="1"/>
            <a:r>
              <a:rPr lang="en-US" sz="2400" b="1" i="1" spc="49" dirty="0">
                <a:solidFill>
                  <a:srgbClr val="212423"/>
                </a:solidFill>
                <a:latin typeface="Montserrat 1"/>
              </a:rPr>
              <a:t>HERNDON VA 22071-2716</a:t>
            </a:r>
          </a:p>
        </p:txBody>
      </p:sp>
      <p:sp>
        <p:nvSpPr>
          <p:cNvPr id="3" name="TextBox 8">
            <a:extLst>
              <a:ext uri="{FF2B5EF4-FFF2-40B4-BE49-F238E27FC236}">
                <a16:creationId xmlns:a16="http://schemas.microsoft.com/office/drawing/2014/main" id="{06196CCC-98C9-FFDB-E854-4F8AC32C0FF9}"/>
              </a:ext>
            </a:extLst>
          </p:cNvPr>
          <p:cNvSpPr txBox="1"/>
          <p:nvPr/>
        </p:nvSpPr>
        <p:spPr>
          <a:xfrm>
            <a:off x="457200" y="6286500"/>
            <a:ext cx="17678401" cy="1938992"/>
          </a:xfrm>
          <a:prstGeom prst="rect">
            <a:avLst/>
          </a:prstGeom>
        </p:spPr>
        <p:txBody>
          <a:bodyPr wrap="square" lIns="0" tIns="0" rIns="0" bIns="0" rtlCol="0" anchor="t">
            <a:spAutoFit/>
          </a:bodyPr>
          <a:lstStyle/>
          <a:p>
            <a:pPr marL="269874" lvl="1">
              <a:lnSpc>
                <a:spcPct val="90000"/>
              </a:lnSpc>
            </a:pPr>
            <a:r>
              <a:rPr lang="en-US" sz="2800" spc="49" dirty="0">
                <a:solidFill>
                  <a:srgbClr val="212423"/>
                </a:solidFill>
                <a:latin typeface="Montserrat 1"/>
              </a:rPr>
              <a:t>It is not permissible to combine the secondary address element of the physical location of the CMRA address and the CMRA customer private mailbox number, e.g., 10 MAIN ST STE 11-234. The CMRA must write the complete CMRA delivery address used to deliver mail to each individual addressee or firm on the Form 1583 (block 3). The USPS may return mail without a proper address to the sender endorsed “Undeliverable as Addressed, Missing PMB or # Sign.”</a:t>
            </a:r>
            <a:endParaRPr lang="en-US" sz="2800" i="1" spc="49" dirty="0">
              <a:solidFill>
                <a:srgbClr val="212423"/>
              </a:solidFill>
              <a:latin typeface="Montserrat SemiBold" pitchFamily="2" charset="0"/>
            </a:endParaRPr>
          </a:p>
        </p:txBody>
      </p:sp>
      <p:sp>
        <p:nvSpPr>
          <p:cNvPr id="6" name="TextBox 13">
            <a:extLst>
              <a:ext uri="{FF2B5EF4-FFF2-40B4-BE49-F238E27FC236}">
                <a16:creationId xmlns:a16="http://schemas.microsoft.com/office/drawing/2014/main" id="{016B893C-FEF1-9929-DB4F-859651B383E0}"/>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76989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11"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000000">
              <a:alpha val="666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207F8ADD-956B-7630-75A6-5E210819B9EB}"/>
              </a:ext>
            </a:extLst>
          </p:cNvPr>
          <p:cNvGrpSpPr/>
          <p:nvPr/>
        </p:nvGrpSpPr>
        <p:grpSpPr>
          <a:xfrm>
            <a:off x="-533400" y="495300"/>
            <a:ext cx="5935366" cy="4021978"/>
            <a:chOff x="4660628" y="1654922"/>
            <a:chExt cx="5935366" cy="4021978"/>
          </a:xfrm>
        </p:grpSpPr>
        <p:sp>
          <p:nvSpPr>
            <p:cNvPr id="7" name="Freeform 7"/>
            <p:cNvSpPr/>
            <p:nvPr/>
          </p:nvSpPr>
          <p:spPr>
            <a:xfrm>
              <a:off x="5655422" y="1654922"/>
              <a:ext cx="3945778" cy="4021978"/>
            </a:xfrm>
            <a:custGeom>
              <a:avLst/>
              <a:gdLst/>
              <a:ahLst/>
              <a:cxnLst/>
              <a:rect l="l" t="t" r="r" b="b"/>
              <a:pathLst>
                <a:path w="6977156" h="6977156">
                  <a:moveTo>
                    <a:pt x="0" y="0"/>
                  </a:moveTo>
                  <a:lnTo>
                    <a:pt x="6977156" y="0"/>
                  </a:lnTo>
                  <a:lnTo>
                    <a:pt x="6977156" y="6977156"/>
                  </a:lnTo>
                  <a:lnTo>
                    <a:pt x="0" y="6977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4660628" y="3314700"/>
              <a:ext cx="5935366" cy="1040028"/>
            </a:xfrm>
            <a:prstGeom prst="rect">
              <a:avLst/>
            </a:prstGeom>
          </p:spPr>
          <p:txBody>
            <a:bodyPr lIns="0" tIns="0" rIns="0" bIns="0" rtlCol="0" anchor="t">
              <a:spAutoFit/>
            </a:bodyPr>
            <a:lstStyle/>
            <a:p>
              <a:pPr marL="0" marR="0" lvl="0" indent="0" algn="ctr" defTabSz="914400" rtl="0" eaLnBrk="1" fontAlgn="auto" latinLnBrk="0" hangingPunct="1">
                <a:lnSpc>
                  <a:spcPts val="8071"/>
                </a:lnSpc>
                <a:spcBef>
                  <a:spcPts val="0"/>
                </a:spcBef>
                <a:spcAft>
                  <a:spcPts val="0"/>
                </a:spcAft>
                <a:buClrTx/>
                <a:buSzTx/>
                <a:buFontTx/>
                <a:buNone/>
                <a:tabLst/>
                <a:defRPr/>
              </a:pPr>
              <a:r>
                <a:rPr kumimoji="0" lang="en-US" sz="8236" b="0" i="0" u="none" strike="noStrike" kern="1200" cap="none" spc="-485" normalizeH="0" baseline="0" noProof="0" dirty="0">
                  <a:ln>
                    <a:noFill/>
                  </a:ln>
                  <a:solidFill>
                    <a:srgbClr val="FFFFFF"/>
                  </a:solidFill>
                  <a:effectLst/>
                  <a:uLnTx/>
                  <a:uFillTx/>
                  <a:latin typeface="Montserrat 1 Ultra-Bold Italics"/>
                  <a:ea typeface="+mn-ea"/>
                  <a:cs typeface="+mn-cs"/>
                </a:rPr>
                <a:t>PART 2</a:t>
              </a:r>
            </a:p>
          </p:txBody>
        </p:sp>
      </p:grpSp>
      <p:grpSp>
        <p:nvGrpSpPr>
          <p:cNvPr id="19" name="Group 18">
            <a:extLst>
              <a:ext uri="{FF2B5EF4-FFF2-40B4-BE49-F238E27FC236}">
                <a16:creationId xmlns:a16="http://schemas.microsoft.com/office/drawing/2014/main" id="{BB8A393B-1E4F-5E77-7DE9-09E250AC8E95}"/>
              </a:ext>
            </a:extLst>
          </p:cNvPr>
          <p:cNvGrpSpPr/>
          <p:nvPr/>
        </p:nvGrpSpPr>
        <p:grpSpPr>
          <a:xfrm>
            <a:off x="838200" y="5262969"/>
            <a:ext cx="18440400" cy="2832507"/>
            <a:chOff x="838200" y="5262969"/>
            <a:chExt cx="18440400" cy="2832507"/>
          </a:xfrm>
        </p:grpSpPr>
        <p:sp>
          <p:nvSpPr>
            <p:cNvPr id="17" name="AutoShape 3">
              <a:extLst>
                <a:ext uri="{FF2B5EF4-FFF2-40B4-BE49-F238E27FC236}">
                  <a16:creationId xmlns:a16="http://schemas.microsoft.com/office/drawing/2014/main" id="{4F15A0DE-F78D-8940-473F-B3F736E58304}"/>
                </a:ext>
              </a:extLst>
            </p:cNvPr>
            <p:cNvSpPr/>
            <p:nvPr/>
          </p:nvSpPr>
          <p:spPr>
            <a:xfrm>
              <a:off x="838200" y="5262969"/>
              <a:ext cx="17449800" cy="2832507"/>
            </a:xfrm>
            <a:prstGeom prst="rect">
              <a:avLst/>
            </a:prstGeom>
            <a:solidFill>
              <a:srgbClr val="36297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7">
              <a:extLst>
                <a:ext uri="{FF2B5EF4-FFF2-40B4-BE49-F238E27FC236}">
                  <a16:creationId xmlns:a16="http://schemas.microsoft.com/office/drawing/2014/main" id="{DDD0C2E1-39D6-634F-2DD2-E8048E797C3F}"/>
                </a:ext>
              </a:extLst>
            </p:cNvPr>
            <p:cNvSpPr txBox="1"/>
            <p:nvPr/>
          </p:nvSpPr>
          <p:spPr>
            <a:xfrm>
              <a:off x="1600200" y="5635737"/>
              <a:ext cx="17678400" cy="1977016"/>
            </a:xfrm>
            <a:prstGeom prst="rect">
              <a:avLst/>
            </a:prstGeom>
          </p:spPr>
          <p:txBody>
            <a:bodyPr wrap="square" lIns="0" tIns="0" rIns="0" bIns="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0" b="0" i="0" u="none" strike="noStrike" kern="1200" cap="none" spc="-485" normalizeH="0" baseline="0" noProof="0" dirty="0">
                  <a:ln>
                    <a:noFill/>
                  </a:ln>
                  <a:solidFill>
                    <a:srgbClr val="FF8201"/>
                  </a:solidFill>
                  <a:effectLst>
                    <a:glow rad="101600">
                      <a:prstClr val="black">
                        <a:alpha val="60000"/>
                      </a:prstClr>
                    </a:glow>
                  </a:effectLst>
                  <a:uLnTx/>
                  <a:uFillTx/>
                  <a:latin typeface="Montserrat 1 Ultra-Bold Italics"/>
                  <a:ea typeface="+mn-ea"/>
                  <a:cs typeface="+mn-cs"/>
                </a:rPr>
                <a:t>Treatment of Undeliverable</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0" b="0" i="0" u="none" strike="noStrike" kern="1200" cap="none" spc="-485" normalizeH="0" baseline="0" noProof="0" dirty="0">
                  <a:ln>
                    <a:noFill/>
                  </a:ln>
                  <a:solidFill>
                    <a:srgbClr val="FF8201"/>
                  </a:solidFill>
                  <a:effectLst>
                    <a:glow rad="101600">
                      <a:prstClr val="black">
                        <a:alpha val="60000"/>
                      </a:prstClr>
                    </a:glow>
                  </a:effectLst>
                  <a:uLnTx/>
                  <a:uFillTx/>
                  <a:latin typeface="Montserrat 1 Ultra-Bold Italics"/>
                  <a:ea typeface="+mn-ea"/>
                  <a:cs typeface="+mn-cs"/>
                </a:rPr>
                <a:t>First-Class Mail and Priority Mail</a:t>
              </a:r>
            </a:p>
          </p:txBody>
        </p:sp>
      </p:grpSp>
      <p:sp>
        <p:nvSpPr>
          <p:cNvPr id="20" name="AutoShape 4">
            <a:extLst>
              <a:ext uri="{FF2B5EF4-FFF2-40B4-BE49-F238E27FC236}">
                <a16:creationId xmlns:a16="http://schemas.microsoft.com/office/drawing/2014/main" id="{BC0AEB93-C0F8-BF33-1860-F12BE44D7DC9}"/>
              </a:ext>
            </a:extLst>
          </p:cNvPr>
          <p:cNvSpPr/>
          <p:nvPr/>
        </p:nvSpPr>
        <p:spPr>
          <a:xfrm rot="10800000" flipH="1" flipV="1">
            <a:off x="0" y="8398281"/>
            <a:ext cx="1752600" cy="1888719"/>
          </a:xfrm>
          <a:prstGeom prst="rtTriangle">
            <a:avLst/>
          </a:prstGeom>
          <a:solidFill>
            <a:srgbClr val="33B0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5">
            <a:extLst>
              <a:ext uri="{FF2B5EF4-FFF2-40B4-BE49-F238E27FC236}">
                <a16:creationId xmlns:a16="http://schemas.microsoft.com/office/drawing/2014/main" id="{6A449171-A0DD-8DBB-AC86-CFBAA85D3788}"/>
              </a:ext>
            </a:extLst>
          </p:cNvPr>
          <p:cNvSpPr/>
          <p:nvPr/>
        </p:nvSpPr>
        <p:spPr>
          <a:xfrm>
            <a:off x="12954000" y="9680511"/>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6">
            <a:extLst>
              <a:ext uri="{FF2B5EF4-FFF2-40B4-BE49-F238E27FC236}">
                <a16:creationId xmlns:a16="http://schemas.microsoft.com/office/drawing/2014/main" id="{B694F85F-BD61-5A14-3FA4-72ECA9C93EE6}"/>
              </a:ext>
            </a:extLst>
          </p:cNvPr>
          <p:cNvSpPr/>
          <p:nvPr/>
        </p:nvSpPr>
        <p:spPr>
          <a:xfrm>
            <a:off x="4064594" y="-1704643"/>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black background with gold text&#10;&#10;Description automatically generated">
            <a:extLst>
              <a:ext uri="{FF2B5EF4-FFF2-40B4-BE49-F238E27FC236}">
                <a16:creationId xmlns:a16="http://schemas.microsoft.com/office/drawing/2014/main" id="{AB7C3F04-44C3-A80A-22FA-7645D9988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00" y="495300"/>
            <a:ext cx="7156449" cy="2133600"/>
          </a:xfrm>
          <a:prstGeom prst="rect">
            <a:avLst/>
          </a:prstGeom>
        </p:spPr>
      </p:pic>
      <p:sp>
        <p:nvSpPr>
          <p:cNvPr id="4" name="TextBox 13">
            <a:extLst>
              <a:ext uri="{FF2B5EF4-FFF2-40B4-BE49-F238E27FC236}">
                <a16:creationId xmlns:a16="http://schemas.microsoft.com/office/drawing/2014/main" id="{541C7C63-A69F-0E29-9D18-9D7C9BFEE715}"/>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2571446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Treatment of Undeliverable</a:t>
            </a:r>
          </a:p>
          <a:p>
            <a:pPr>
              <a:lnSpc>
                <a:spcPct val="80000"/>
              </a:lnSpc>
            </a:pPr>
            <a:r>
              <a:rPr lang="en-US" sz="5400" spc="-150" dirty="0">
                <a:solidFill>
                  <a:srgbClr val="FF8201"/>
                </a:solidFill>
                <a:effectLst>
                  <a:glow rad="101600">
                    <a:schemeClr val="tx1">
                      <a:alpha val="60000"/>
                    </a:schemeClr>
                  </a:glow>
                </a:effectLst>
                <a:latin typeface="Montserrat 1 Ultra-Bold Italics"/>
              </a:rPr>
              <a:t>First-Class Mail and Priority Mail</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96555"/>
            <a:ext cx="17873630" cy="2470745"/>
            <a:chOff x="414370" y="3129955"/>
            <a:chExt cx="17873630" cy="2470745"/>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29955"/>
              <a:ext cx="17717985" cy="658770"/>
              <a:chOff x="417615" y="3129955"/>
              <a:chExt cx="17717985" cy="658770"/>
            </a:xfrm>
          </p:grpSpPr>
          <p:sp>
            <p:nvSpPr>
              <p:cNvPr id="28" name="TextBox 8">
                <a:extLst>
                  <a:ext uri="{FF2B5EF4-FFF2-40B4-BE49-F238E27FC236}">
                    <a16:creationId xmlns:a16="http://schemas.microsoft.com/office/drawing/2014/main" id="{7E8C4AF5-4610-9465-DBC1-AF328501722F}"/>
                  </a:ext>
                </a:extLst>
              </p:cNvPr>
              <p:cNvSpPr txBox="1"/>
              <p:nvPr/>
            </p:nvSpPr>
            <p:spPr>
              <a:xfrm>
                <a:off x="5867399" y="3309783"/>
                <a:ext cx="1226820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No endorsement</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4320515"/>
              <a:ext cx="17873630" cy="1280185"/>
              <a:chOff x="345025" y="5176466"/>
              <a:chExt cx="17873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6025764"/>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ln all cases: Same treatment as "Forwarding Service Requested."</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5176466"/>
                <a:ext cx="17873630" cy="636969"/>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Undeliverable as Addressed (UAA) Pieces</a:t>
                </a:r>
              </a:p>
            </p:txBody>
          </p:sp>
        </p:grpSp>
      </p:grpSp>
      <p:grpSp>
        <p:nvGrpSpPr>
          <p:cNvPr id="12" name="Group 11">
            <a:extLst>
              <a:ext uri="{FF2B5EF4-FFF2-40B4-BE49-F238E27FC236}">
                <a16:creationId xmlns:a16="http://schemas.microsoft.com/office/drawing/2014/main" id="{E6803805-CA6A-F5E4-01D7-E6FE825491ED}"/>
              </a:ext>
            </a:extLst>
          </p:cNvPr>
          <p:cNvGrpSpPr/>
          <p:nvPr/>
        </p:nvGrpSpPr>
        <p:grpSpPr>
          <a:xfrm>
            <a:off x="1371600" y="5829300"/>
            <a:ext cx="16840200" cy="2901632"/>
            <a:chOff x="414370" y="3129955"/>
            <a:chExt cx="16840200" cy="2901632"/>
          </a:xfrm>
        </p:grpSpPr>
        <p:grpSp>
          <p:nvGrpSpPr>
            <p:cNvPr id="13" name="Group 12">
              <a:extLst>
                <a:ext uri="{FF2B5EF4-FFF2-40B4-BE49-F238E27FC236}">
                  <a16:creationId xmlns:a16="http://schemas.microsoft.com/office/drawing/2014/main" id="{A23D4ED8-A465-C46E-42F7-5DA40BC7B19F}"/>
                </a:ext>
              </a:extLst>
            </p:cNvPr>
            <p:cNvGrpSpPr/>
            <p:nvPr/>
          </p:nvGrpSpPr>
          <p:grpSpPr>
            <a:xfrm>
              <a:off x="417615" y="3129955"/>
              <a:ext cx="16836955" cy="658770"/>
              <a:chOff x="417615" y="3129955"/>
              <a:chExt cx="16836955" cy="658770"/>
            </a:xfrm>
          </p:grpSpPr>
          <p:sp>
            <p:nvSpPr>
              <p:cNvPr id="26" name="TextBox 8">
                <a:extLst>
                  <a:ext uri="{FF2B5EF4-FFF2-40B4-BE49-F238E27FC236}">
                    <a16:creationId xmlns:a16="http://schemas.microsoft.com/office/drawing/2014/main" id="{666B5053-1D2B-76B0-61D6-227DED0E4D1F}"/>
                  </a:ext>
                </a:extLst>
              </p:cNvPr>
              <p:cNvSpPr txBox="1"/>
              <p:nvPr/>
            </p:nvSpPr>
            <p:spPr>
              <a:xfrm>
                <a:off x="5867399" y="3309783"/>
                <a:ext cx="1138717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"Return Service Requested"</a:t>
                </a:r>
                <a:endParaRPr lang="en-US" sz="2800" i="1" spc="49" dirty="0">
                  <a:solidFill>
                    <a:srgbClr val="212423"/>
                  </a:solidFill>
                  <a:latin typeface="Montserrat SemiBold" pitchFamily="2" charset="0"/>
                </a:endParaRPr>
              </a:p>
            </p:txBody>
          </p:sp>
          <p:sp>
            <p:nvSpPr>
              <p:cNvPr id="27" name="TextBox 8">
                <a:extLst>
                  <a:ext uri="{FF2B5EF4-FFF2-40B4-BE49-F238E27FC236}">
                    <a16:creationId xmlns:a16="http://schemas.microsoft.com/office/drawing/2014/main" id="{E2435AC1-C911-DA20-0324-B1AB2481E143}"/>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grpSp>
          <p:nvGrpSpPr>
            <p:cNvPr id="14" name="Group 13">
              <a:extLst>
                <a:ext uri="{FF2B5EF4-FFF2-40B4-BE49-F238E27FC236}">
                  <a16:creationId xmlns:a16="http://schemas.microsoft.com/office/drawing/2014/main" id="{53E44DB8-0A52-69F6-A08C-F11142BE6CEE}"/>
                </a:ext>
              </a:extLst>
            </p:cNvPr>
            <p:cNvGrpSpPr/>
            <p:nvPr/>
          </p:nvGrpSpPr>
          <p:grpSpPr>
            <a:xfrm>
              <a:off x="414370" y="4320515"/>
              <a:ext cx="16764000" cy="1711072"/>
              <a:chOff x="345025" y="5176466"/>
              <a:chExt cx="16764000" cy="1711072"/>
            </a:xfrm>
          </p:grpSpPr>
          <p:sp>
            <p:nvSpPr>
              <p:cNvPr id="15" name="TextBox 8">
                <a:extLst>
                  <a:ext uri="{FF2B5EF4-FFF2-40B4-BE49-F238E27FC236}">
                    <a16:creationId xmlns:a16="http://schemas.microsoft.com/office/drawing/2014/main" id="{8F6C7475-D191-FED3-120A-15B40EAACDC1}"/>
                  </a:ext>
                </a:extLst>
              </p:cNvPr>
              <p:cNvSpPr txBox="1"/>
              <p:nvPr/>
            </p:nvSpPr>
            <p:spPr>
              <a:xfrm>
                <a:off x="609600" y="6025764"/>
                <a:ext cx="16499425" cy="861774"/>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ln all cases: Piece returned with new address or reason for </a:t>
                </a:r>
                <a:r>
                  <a:rPr lang="en-US" sz="2800" spc="49" dirty="0" err="1">
                    <a:solidFill>
                      <a:srgbClr val="212423"/>
                    </a:solidFill>
                    <a:latin typeface="Montserrat 1"/>
                  </a:rPr>
                  <a:t>nondelivery</a:t>
                </a:r>
                <a:r>
                  <a:rPr lang="en-US" sz="2800" spc="49" dirty="0">
                    <a:solidFill>
                      <a:srgbClr val="212423"/>
                    </a:solidFill>
                    <a:latin typeface="Montserrat 1"/>
                  </a:rPr>
                  <a:t> attached (in either case, no charge).</a:t>
                </a:r>
                <a:endParaRPr lang="en-US" sz="2800" i="1" spc="49" dirty="0">
                  <a:solidFill>
                    <a:srgbClr val="212423"/>
                  </a:solidFill>
                  <a:latin typeface="Montserrat SemiBold" pitchFamily="2" charset="0"/>
                </a:endParaRPr>
              </a:p>
            </p:txBody>
          </p:sp>
          <p:sp>
            <p:nvSpPr>
              <p:cNvPr id="16" name="TextBox 8">
                <a:extLst>
                  <a:ext uri="{FF2B5EF4-FFF2-40B4-BE49-F238E27FC236}">
                    <a16:creationId xmlns:a16="http://schemas.microsoft.com/office/drawing/2014/main" id="{630E8B6E-1DD4-BC5D-7394-3DD8E9A84D02}"/>
                  </a:ext>
                </a:extLst>
              </p:cNvPr>
              <p:cNvSpPr txBox="1"/>
              <p:nvPr/>
            </p:nvSpPr>
            <p:spPr>
              <a:xfrm>
                <a:off x="345025" y="5176466"/>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UAA Pieces</a:t>
                </a:r>
              </a:p>
            </p:txBody>
          </p:sp>
        </p:grpSp>
      </p:grpSp>
      <p:sp>
        <p:nvSpPr>
          <p:cNvPr id="11" name="TextBox 13">
            <a:extLst>
              <a:ext uri="{FF2B5EF4-FFF2-40B4-BE49-F238E27FC236}">
                <a16:creationId xmlns:a16="http://schemas.microsoft.com/office/drawing/2014/main" id="{4F8A6616-D4FA-1B44-9E13-58EF300DBFB8}"/>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97167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Treatment of Undeliverable</a:t>
            </a:r>
          </a:p>
          <a:p>
            <a:pPr>
              <a:lnSpc>
                <a:spcPct val="80000"/>
              </a:lnSpc>
            </a:pPr>
            <a:r>
              <a:rPr lang="en-US" sz="5400" spc="-150" dirty="0">
                <a:solidFill>
                  <a:srgbClr val="FF8201"/>
                </a:solidFill>
                <a:effectLst>
                  <a:glow rad="101600">
                    <a:schemeClr val="tx1">
                      <a:alpha val="60000"/>
                    </a:schemeClr>
                  </a:glow>
                </a:effectLst>
                <a:latin typeface="Montserrat 1 Ultra-Bold Italics"/>
              </a:rPr>
              <a:t>First-Class Mail and Priority Mail</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96555"/>
            <a:ext cx="17721230" cy="5486956"/>
            <a:chOff x="414370" y="3129955"/>
            <a:chExt cx="17721230" cy="5486956"/>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29955"/>
              <a:ext cx="17717985" cy="658770"/>
              <a:chOff x="417615" y="3129955"/>
              <a:chExt cx="17717985" cy="658770"/>
            </a:xfrm>
          </p:grpSpPr>
          <p:sp>
            <p:nvSpPr>
              <p:cNvPr id="28" name="TextBox 8">
                <a:extLst>
                  <a:ext uri="{FF2B5EF4-FFF2-40B4-BE49-F238E27FC236}">
                    <a16:creationId xmlns:a16="http://schemas.microsoft.com/office/drawing/2014/main" id="{7E8C4AF5-4610-9465-DBC1-AF328501722F}"/>
                  </a:ext>
                </a:extLst>
              </p:cNvPr>
              <p:cNvSpPr txBox="1"/>
              <p:nvPr/>
            </p:nvSpPr>
            <p:spPr>
              <a:xfrm>
                <a:off x="5867399" y="3309783"/>
                <a:ext cx="1226820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"Address Service Requested"</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4320515"/>
              <a:ext cx="17111630" cy="4296396"/>
              <a:chOff x="345025" y="5176466"/>
              <a:chExt cx="17111630" cy="4296396"/>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6025764"/>
                <a:ext cx="16847055" cy="3447098"/>
              </a:xfrm>
              <a:prstGeom prst="rect">
                <a:avLst/>
              </a:prstGeom>
            </p:spPr>
            <p:txBody>
              <a:bodyPr wrap="square" lIns="0" tIns="0" rIns="0" bIns="0" rtlCol="0" anchor="t">
                <a:spAutoFit/>
              </a:bodyPr>
              <a:lstStyle/>
              <a:p>
                <a:pPr marL="269874" lvl="1"/>
                <a:r>
                  <a:rPr lang="en-US" sz="2800" b="1" i="1" spc="49" dirty="0">
                    <a:solidFill>
                      <a:srgbClr val="212423"/>
                    </a:solidFill>
                    <a:latin typeface="Montserrat 1"/>
                  </a:rPr>
                  <a:t>Option 1</a:t>
                </a:r>
              </a:p>
              <a:p>
                <a:pPr marL="955674" lvl="1"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no change-of-address order on file</a:t>
                </a:r>
                <a:r>
                  <a:rPr lang="en-US" sz="2800" spc="49" dirty="0">
                    <a:solidFill>
                      <a:srgbClr val="212423"/>
                    </a:solidFill>
                    <a:latin typeface="Montserrat 1"/>
                  </a:rPr>
                  <a:t>: Piece returned with reason for </a:t>
                </a:r>
                <a:r>
                  <a:rPr lang="en-US" sz="2800" spc="49" dirty="0" err="1">
                    <a:solidFill>
                      <a:srgbClr val="212423"/>
                    </a:solidFill>
                    <a:latin typeface="Montserrat 1"/>
                  </a:rPr>
                  <a:t>nondelivery</a:t>
                </a:r>
                <a:r>
                  <a:rPr lang="en-US" sz="2800" spc="49" dirty="0">
                    <a:solidFill>
                      <a:srgbClr val="212423"/>
                    </a:solidFill>
                    <a:latin typeface="Montserrat 1"/>
                  </a:rPr>
                  <a:t> attached (no charge).</a:t>
                </a:r>
              </a:p>
              <a:p>
                <a:pPr marL="955674" lvl="1"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change-of-address order on file</a:t>
                </a:r>
                <a:r>
                  <a:rPr lang="en-US" sz="2800" spc="49" dirty="0">
                    <a:solidFill>
                      <a:srgbClr val="212423"/>
                    </a:solidFill>
                    <a:latin typeface="Montserrat 1"/>
                  </a:rPr>
                  <a:t>:</a:t>
                </a:r>
              </a:p>
              <a:p>
                <a:pPr marL="1870074" lvl="3"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Months 1 through 12</a:t>
                </a:r>
                <a:r>
                  <a:rPr lang="en-US" sz="2800" spc="49" dirty="0">
                    <a:solidFill>
                      <a:srgbClr val="212423"/>
                    </a:solidFill>
                    <a:latin typeface="Montserrat 1"/>
                  </a:rPr>
                  <a:t>: piece forwarded (no charge); separate notice of new address provided (address correction fee charged).</a:t>
                </a:r>
              </a:p>
              <a:p>
                <a:pPr marL="1870074" lvl="3"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Months 13 through 18</a:t>
                </a:r>
                <a:r>
                  <a:rPr lang="en-US" sz="2800" spc="49" dirty="0">
                    <a:solidFill>
                      <a:srgbClr val="212423"/>
                    </a:solidFill>
                    <a:latin typeface="Montserrat 1"/>
                  </a:rPr>
                  <a:t>: piece returned with new address attached (no charge).</a:t>
                </a:r>
              </a:p>
              <a:p>
                <a:pPr marL="1870074" lvl="3"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After month 18</a:t>
                </a:r>
                <a:r>
                  <a:rPr lang="en-US" sz="2800" spc="49" dirty="0">
                    <a:solidFill>
                      <a:srgbClr val="212423"/>
                    </a:solidFill>
                    <a:latin typeface="Montserrat 1"/>
                  </a:rPr>
                  <a:t>: piece returned with reason for </a:t>
                </a:r>
                <a:r>
                  <a:rPr lang="en-US" sz="2800" spc="49" dirty="0" err="1">
                    <a:solidFill>
                      <a:srgbClr val="212423"/>
                    </a:solidFill>
                    <a:latin typeface="Montserrat 1"/>
                  </a:rPr>
                  <a:t>nondelivery</a:t>
                </a:r>
                <a:r>
                  <a:rPr lang="en-US" sz="2800" spc="49" dirty="0">
                    <a:solidFill>
                      <a:srgbClr val="212423"/>
                    </a:solidFill>
                    <a:latin typeface="Montserrat 1"/>
                  </a:rPr>
                  <a:t> attached (no charge).</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5176466"/>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UAA Pieces</a:t>
                </a:r>
              </a:p>
            </p:txBody>
          </p:sp>
        </p:grpSp>
      </p:grpSp>
      <p:sp>
        <p:nvSpPr>
          <p:cNvPr id="11" name="TextBox 13">
            <a:extLst>
              <a:ext uri="{FF2B5EF4-FFF2-40B4-BE49-F238E27FC236}">
                <a16:creationId xmlns:a16="http://schemas.microsoft.com/office/drawing/2014/main" id="{0D6BAC64-962A-7246-19D3-80C2C89F3F1F}"/>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301856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Treatment of Undeliverable</a:t>
            </a:r>
          </a:p>
          <a:p>
            <a:pPr>
              <a:lnSpc>
                <a:spcPct val="80000"/>
              </a:lnSpc>
            </a:pPr>
            <a:r>
              <a:rPr lang="en-US" sz="5400" spc="-150" dirty="0">
                <a:solidFill>
                  <a:srgbClr val="FF8201"/>
                </a:solidFill>
                <a:effectLst>
                  <a:glow rad="101600">
                    <a:schemeClr val="tx1">
                      <a:alpha val="60000"/>
                    </a:schemeClr>
                  </a:glow>
                </a:effectLst>
                <a:latin typeface="Montserrat 1 Ultra-Bold Italics"/>
              </a:rPr>
              <a:t>First-Class Mail and Priority Mail</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10" name="Group 9">
            <a:extLst>
              <a:ext uri="{FF2B5EF4-FFF2-40B4-BE49-F238E27FC236}">
                <a16:creationId xmlns:a16="http://schemas.microsoft.com/office/drawing/2014/main" id="{1855B9D8-996C-4E18-2DA4-387D33E3A2D4}"/>
              </a:ext>
            </a:extLst>
          </p:cNvPr>
          <p:cNvGrpSpPr/>
          <p:nvPr/>
        </p:nvGrpSpPr>
        <p:grpSpPr>
          <a:xfrm>
            <a:off x="417615" y="2596555"/>
            <a:ext cx="17717985" cy="658770"/>
            <a:chOff x="417615" y="3129955"/>
            <a:chExt cx="17717985" cy="658770"/>
          </a:xfrm>
        </p:grpSpPr>
        <p:sp>
          <p:nvSpPr>
            <p:cNvPr id="28" name="TextBox 8">
              <a:extLst>
                <a:ext uri="{FF2B5EF4-FFF2-40B4-BE49-F238E27FC236}">
                  <a16:creationId xmlns:a16="http://schemas.microsoft.com/office/drawing/2014/main" id="{7E8C4AF5-4610-9465-DBC1-AF328501722F}"/>
                </a:ext>
              </a:extLst>
            </p:cNvPr>
            <p:cNvSpPr txBox="1"/>
            <p:nvPr/>
          </p:nvSpPr>
          <p:spPr>
            <a:xfrm>
              <a:off x="5867399" y="3309783"/>
              <a:ext cx="1226820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"Address Service Requested"</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sp>
        <p:nvSpPr>
          <p:cNvPr id="5" name="TextBox 8">
            <a:extLst>
              <a:ext uri="{FF2B5EF4-FFF2-40B4-BE49-F238E27FC236}">
                <a16:creationId xmlns:a16="http://schemas.microsoft.com/office/drawing/2014/main" id="{BE87551F-D7CF-3433-E1FB-6381D0D113BE}"/>
              </a:ext>
            </a:extLst>
          </p:cNvPr>
          <p:cNvSpPr txBox="1"/>
          <p:nvPr/>
        </p:nvSpPr>
        <p:spPr>
          <a:xfrm>
            <a:off x="678945" y="4087798"/>
            <a:ext cx="16847055" cy="5170646"/>
          </a:xfrm>
          <a:prstGeom prst="rect">
            <a:avLst/>
          </a:prstGeom>
        </p:spPr>
        <p:txBody>
          <a:bodyPr wrap="square" lIns="0" tIns="0" rIns="0" bIns="0" rtlCol="0" anchor="t">
            <a:spAutoFit/>
          </a:bodyPr>
          <a:lstStyle/>
          <a:p>
            <a:pPr marL="269874" lvl="1"/>
            <a:r>
              <a:rPr lang="en-US" sz="2800" b="1" i="1" spc="49" dirty="0">
                <a:solidFill>
                  <a:srgbClr val="212423"/>
                </a:solidFill>
                <a:latin typeface="Montserrat 1"/>
              </a:rPr>
              <a:t>Option 2</a:t>
            </a:r>
          </a:p>
          <a:p>
            <a:pPr marL="955674" lvl="1"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no change-of-address order on file</a:t>
            </a:r>
            <a:r>
              <a:rPr lang="en-US" sz="2800" spc="49" dirty="0">
                <a:solidFill>
                  <a:srgbClr val="212423"/>
                </a:solidFill>
                <a:latin typeface="Montserrat 1"/>
              </a:rPr>
              <a:t>: Piece returned with reason for </a:t>
            </a:r>
            <a:r>
              <a:rPr lang="en-US" sz="2800" spc="49" dirty="0" err="1">
                <a:solidFill>
                  <a:srgbClr val="212423"/>
                </a:solidFill>
                <a:latin typeface="Montserrat 1"/>
              </a:rPr>
              <a:t>nondelivery</a:t>
            </a:r>
            <a:r>
              <a:rPr lang="en-US" sz="2800" spc="49" dirty="0">
                <a:solidFill>
                  <a:srgbClr val="212423"/>
                </a:solidFill>
                <a:latin typeface="Montserrat 1"/>
              </a:rPr>
              <a:t> attached (no charge); separate notice of reason for </a:t>
            </a:r>
            <a:r>
              <a:rPr lang="en-US" sz="2800" spc="49" dirty="0" err="1">
                <a:solidFill>
                  <a:srgbClr val="212423"/>
                </a:solidFill>
                <a:latin typeface="Montserrat 1"/>
              </a:rPr>
              <a:t>nondelivery</a:t>
            </a:r>
            <a:r>
              <a:rPr lang="en-US" sz="2800" spc="49" dirty="0">
                <a:solidFill>
                  <a:srgbClr val="212423"/>
                </a:solidFill>
                <a:latin typeface="Montserrat 1"/>
              </a:rPr>
              <a:t> provided (address correction fee charged).</a:t>
            </a:r>
          </a:p>
          <a:p>
            <a:pPr marL="955674" lvl="1"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change-of-address order on file</a:t>
            </a:r>
            <a:r>
              <a:rPr lang="en-US" sz="2800" spc="49" dirty="0">
                <a:solidFill>
                  <a:srgbClr val="212423"/>
                </a:solidFill>
                <a:latin typeface="Montserrat 1"/>
              </a:rPr>
              <a:t>:</a:t>
            </a:r>
          </a:p>
          <a:p>
            <a:pPr marL="1870074" lvl="3"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Months 1 through 12</a:t>
            </a:r>
            <a:r>
              <a:rPr lang="en-US" sz="2800" spc="49" dirty="0">
                <a:solidFill>
                  <a:srgbClr val="212423"/>
                </a:solidFill>
                <a:latin typeface="Montserrat 1"/>
              </a:rPr>
              <a:t>: piece forwarded (no charge); separate notice of new address provided (address correction fee charged).</a:t>
            </a:r>
          </a:p>
          <a:p>
            <a:pPr marL="1870074" lvl="3"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Months 13 through 18</a:t>
            </a:r>
            <a:r>
              <a:rPr lang="en-US" sz="2800" spc="49" dirty="0">
                <a:solidFill>
                  <a:srgbClr val="212423"/>
                </a:solidFill>
                <a:latin typeface="Montserrat 1"/>
              </a:rPr>
              <a:t>: piece returned with new address attached (no charge); separate notice of new address provided (address correction fee charged).</a:t>
            </a:r>
          </a:p>
          <a:p>
            <a:pPr marL="1870074" lvl="3" indent="-685800">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After month 18</a:t>
            </a:r>
            <a:r>
              <a:rPr lang="en-US" sz="2800" spc="49" dirty="0">
                <a:solidFill>
                  <a:srgbClr val="212423"/>
                </a:solidFill>
                <a:latin typeface="Montserrat 1"/>
              </a:rPr>
              <a:t>: piece returned with reason for </a:t>
            </a:r>
            <a:r>
              <a:rPr lang="en-US" sz="2800" spc="49" dirty="0" err="1">
                <a:solidFill>
                  <a:srgbClr val="212423"/>
                </a:solidFill>
                <a:latin typeface="Montserrat 1"/>
              </a:rPr>
              <a:t>nondelivery</a:t>
            </a:r>
            <a:r>
              <a:rPr lang="en-US" sz="2800" spc="49" dirty="0">
                <a:solidFill>
                  <a:srgbClr val="212423"/>
                </a:solidFill>
                <a:latin typeface="Montserrat 1"/>
              </a:rPr>
              <a:t> attached (no charge); separate notice of reason for </a:t>
            </a:r>
            <a:r>
              <a:rPr lang="en-US" sz="2800" spc="49" dirty="0" err="1">
                <a:solidFill>
                  <a:srgbClr val="212423"/>
                </a:solidFill>
                <a:latin typeface="Montserrat 1"/>
              </a:rPr>
              <a:t>nondelivery</a:t>
            </a:r>
            <a:r>
              <a:rPr lang="en-US" sz="2800" spc="49" dirty="0">
                <a:solidFill>
                  <a:srgbClr val="212423"/>
                </a:solidFill>
                <a:latin typeface="Montserrat 1"/>
              </a:rPr>
              <a:t> provided (address correction fee charged).</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414370" y="3238500"/>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UAA Pieces</a:t>
            </a:r>
          </a:p>
        </p:txBody>
      </p:sp>
      <p:sp>
        <p:nvSpPr>
          <p:cNvPr id="9" name="TextBox 13">
            <a:extLst>
              <a:ext uri="{FF2B5EF4-FFF2-40B4-BE49-F238E27FC236}">
                <a16:creationId xmlns:a16="http://schemas.microsoft.com/office/drawing/2014/main" id="{2F564CA2-3C69-0959-5447-335B932B2890}"/>
              </a:ext>
            </a:extLst>
          </p:cNvPr>
          <p:cNvSpPr txBox="1"/>
          <p:nvPr/>
        </p:nvSpPr>
        <p:spPr>
          <a:xfrm>
            <a:off x="2209800" y="9208285"/>
            <a:ext cx="16078200"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NOTICE</a:t>
            </a:r>
            <a:r>
              <a:rPr kumimoji="0" lang="en-US" sz="2400"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 An interested person whose address or whereabouts is not known may be served by publication</a:t>
            </a:r>
          </a:p>
        </p:txBody>
      </p:sp>
      <p:sp>
        <p:nvSpPr>
          <p:cNvPr id="11" name="TextBox 13">
            <a:extLst>
              <a:ext uri="{FF2B5EF4-FFF2-40B4-BE49-F238E27FC236}">
                <a16:creationId xmlns:a16="http://schemas.microsoft.com/office/drawing/2014/main" id="{8F821159-F22A-7D38-1E48-70D7D5E9A9A5}"/>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372227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470754" y="4197495"/>
            <a:ext cx="25783492" cy="9586163"/>
          </a:xfrm>
          <a:prstGeom prst="rect">
            <a:avLst/>
          </a:prstGeom>
          <a:solidFill>
            <a:srgbClr val="000000">
              <a:alpha val="6667"/>
            </a:srgbClr>
          </a:solidFill>
        </p:spPr>
        <p:txBody>
          <a:bodyPr/>
          <a:lstStyle/>
          <a:p>
            <a:endParaRPr lang="LID4096" dirty="0"/>
          </a:p>
        </p:txBody>
      </p:sp>
      <p:grpSp>
        <p:nvGrpSpPr>
          <p:cNvPr id="15" name="Group 14">
            <a:extLst>
              <a:ext uri="{FF2B5EF4-FFF2-40B4-BE49-F238E27FC236}">
                <a16:creationId xmlns:a16="http://schemas.microsoft.com/office/drawing/2014/main" id="{207F8ADD-956B-7630-75A6-5E210819B9EB}"/>
              </a:ext>
            </a:extLst>
          </p:cNvPr>
          <p:cNvGrpSpPr/>
          <p:nvPr/>
        </p:nvGrpSpPr>
        <p:grpSpPr>
          <a:xfrm>
            <a:off x="-533400" y="495300"/>
            <a:ext cx="5935366" cy="4021978"/>
            <a:chOff x="4660628" y="1654922"/>
            <a:chExt cx="5935366" cy="4021978"/>
          </a:xfrm>
        </p:grpSpPr>
        <p:sp>
          <p:nvSpPr>
            <p:cNvPr id="7" name="Freeform 7"/>
            <p:cNvSpPr/>
            <p:nvPr/>
          </p:nvSpPr>
          <p:spPr>
            <a:xfrm>
              <a:off x="5655422" y="1654922"/>
              <a:ext cx="3945778" cy="4021978"/>
            </a:xfrm>
            <a:custGeom>
              <a:avLst/>
              <a:gdLst/>
              <a:ahLst/>
              <a:cxnLst/>
              <a:rect l="l" t="t" r="r" b="b"/>
              <a:pathLst>
                <a:path w="6977156" h="6977156">
                  <a:moveTo>
                    <a:pt x="0" y="0"/>
                  </a:moveTo>
                  <a:lnTo>
                    <a:pt x="6977156" y="0"/>
                  </a:lnTo>
                  <a:lnTo>
                    <a:pt x="6977156" y="6977156"/>
                  </a:lnTo>
                  <a:lnTo>
                    <a:pt x="0" y="6977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sp>
          <p:nvSpPr>
            <p:cNvPr id="10" name="TextBox 10"/>
            <p:cNvSpPr txBox="1"/>
            <p:nvPr/>
          </p:nvSpPr>
          <p:spPr>
            <a:xfrm>
              <a:off x="4660628" y="3314700"/>
              <a:ext cx="5935366" cy="1040028"/>
            </a:xfrm>
            <a:prstGeom prst="rect">
              <a:avLst/>
            </a:prstGeom>
          </p:spPr>
          <p:txBody>
            <a:bodyPr lIns="0" tIns="0" rIns="0" bIns="0" rtlCol="0" anchor="t">
              <a:spAutoFit/>
            </a:bodyPr>
            <a:lstStyle/>
            <a:p>
              <a:pPr algn="ctr">
                <a:lnSpc>
                  <a:spcPts val="8071"/>
                </a:lnSpc>
              </a:pPr>
              <a:r>
                <a:rPr lang="en-US" sz="8236" spc="-485" dirty="0">
                  <a:solidFill>
                    <a:srgbClr val="FFFFFF"/>
                  </a:solidFill>
                  <a:latin typeface="Montserrat 1 Ultra-Bold Italics"/>
                </a:rPr>
                <a:t>PART 1</a:t>
              </a:r>
            </a:p>
          </p:txBody>
        </p:sp>
      </p:grpSp>
      <p:grpSp>
        <p:nvGrpSpPr>
          <p:cNvPr id="19" name="Group 18">
            <a:extLst>
              <a:ext uri="{FF2B5EF4-FFF2-40B4-BE49-F238E27FC236}">
                <a16:creationId xmlns:a16="http://schemas.microsoft.com/office/drawing/2014/main" id="{BB8A393B-1E4F-5E77-7DE9-09E250AC8E95}"/>
              </a:ext>
            </a:extLst>
          </p:cNvPr>
          <p:cNvGrpSpPr/>
          <p:nvPr/>
        </p:nvGrpSpPr>
        <p:grpSpPr>
          <a:xfrm>
            <a:off x="838200" y="5262969"/>
            <a:ext cx="18440400" cy="2832507"/>
            <a:chOff x="838200" y="5262969"/>
            <a:chExt cx="18440400" cy="2832507"/>
          </a:xfrm>
        </p:grpSpPr>
        <p:sp>
          <p:nvSpPr>
            <p:cNvPr id="17" name="AutoShape 3">
              <a:extLst>
                <a:ext uri="{FF2B5EF4-FFF2-40B4-BE49-F238E27FC236}">
                  <a16:creationId xmlns:a16="http://schemas.microsoft.com/office/drawing/2014/main" id="{4F15A0DE-F78D-8940-473F-B3F736E58304}"/>
                </a:ext>
              </a:extLst>
            </p:cNvPr>
            <p:cNvSpPr/>
            <p:nvPr/>
          </p:nvSpPr>
          <p:spPr>
            <a:xfrm>
              <a:off x="838200" y="5262969"/>
              <a:ext cx="17449800" cy="2832507"/>
            </a:xfrm>
            <a:prstGeom prst="rect">
              <a:avLst/>
            </a:prstGeom>
            <a:solidFill>
              <a:srgbClr val="362975"/>
            </a:solidFill>
          </p:spPr>
          <p:txBody>
            <a:bodyPr/>
            <a:lstStyle/>
            <a:p>
              <a:endParaRPr lang="LID4096"/>
            </a:p>
          </p:txBody>
        </p:sp>
        <p:sp>
          <p:nvSpPr>
            <p:cNvPr id="18" name="TextBox 7">
              <a:extLst>
                <a:ext uri="{FF2B5EF4-FFF2-40B4-BE49-F238E27FC236}">
                  <a16:creationId xmlns:a16="http://schemas.microsoft.com/office/drawing/2014/main" id="{DDD0C2E1-39D6-634F-2DD2-E8048E797C3F}"/>
                </a:ext>
              </a:extLst>
            </p:cNvPr>
            <p:cNvSpPr txBox="1"/>
            <p:nvPr/>
          </p:nvSpPr>
          <p:spPr>
            <a:xfrm>
              <a:off x="1600200" y="5635737"/>
              <a:ext cx="17678400" cy="2174763"/>
            </a:xfrm>
            <a:prstGeom prst="rect">
              <a:avLst/>
            </a:prstGeom>
          </p:spPr>
          <p:txBody>
            <a:bodyPr wrap="square" lIns="0" tIns="0" rIns="0" bIns="0" rtlCol="0" anchor="t">
              <a:spAutoFit/>
            </a:bodyPr>
            <a:lstStyle/>
            <a:p>
              <a:pPr>
                <a:lnSpc>
                  <a:spcPct val="80000"/>
                </a:lnSpc>
              </a:pPr>
              <a:r>
                <a:rPr lang="en-US" sz="8800" spc="-485" dirty="0">
                  <a:solidFill>
                    <a:srgbClr val="FF8201"/>
                  </a:solidFill>
                  <a:effectLst>
                    <a:glow rad="101600">
                      <a:schemeClr val="tx1">
                        <a:alpha val="60000"/>
                      </a:schemeClr>
                    </a:glow>
                  </a:effectLst>
                  <a:latin typeface="Montserrat 1 Ultra-Bold Italics"/>
                </a:rPr>
                <a:t>USPS Endorsements for Mail Undeliverable as Addressed</a:t>
              </a:r>
            </a:p>
          </p:txBody>
        </p:sp>
      </p:grpSp>
      <p:sp>
        <p:nvSpPr>
          <p:cNvPr id="20" name="AutoShape 4">
            <a:extLst>
              <a:ext uri="{FF2B5EF4-FFF2-40B4-BE49-F238E27FC236}">
                <a16:creationId xmlns:a16="http://schemas.microsoft.com/office/drawing/2014/main" id="{BC0AEB93-C0F8-BF33-1860-F12BE44D7DC9}"/>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23" name="Freeform 5">
            <a:extLst>
              <a:ext uri="{FF2B5EF4-FFF2-40B4-BE49-F238E27FC236}">
                <a16:creationId xmlns:a16="http://schemas.microsoft.com/office/drawing/2014/main" id="{6A449171-A0DD-8DBB-AC86-CFBAA85D3788}"/>
              </a:ext>
            </a:extLst>
          </p:cNvPr>
          <p:cNvSpPr/>
          <p:nvPr/>
        </p:nvSpPr>
        <p:spPr>
          <a:xfrm>
            <a:off x="12954000" y="9680511"/>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a:p>
        </p:txBody>
      </p:sp>
      <p:sp>
        <p:nvSpPr>
          <p:cNvPr id="24" name="Freeform 6">
            <a:extLst>
              <a:ext uri="{FF2B5EF4-FFF2-40B4-BE49-F238E27FC236}">
                <a16:creationId xmlns:a16="http://schemas.microsoft.com/office/drawing/2014/main" id="{B694F85F-BD61-5A14-3FA4-72ECA9C93EE6}"/>
              </a:ext>
            </a:extLst>
          </p:cNvPr>
          <p:cNvSpPr/>
          <p:nvPr/>
        </p:nvSpPr>
        <p:spPr>
          <a:xfrm>
            <a:off x="4064594" y="-1704643"/>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a:p>
        </p:txBody>
      </p:sp>
      <p:pic>
        <p:nvPicPr>
          <p:cNvPr id="3" name="Picture 2" descr="A black background with gold text&#10;&#10;Description automatically generated">
            <a:extLst>
              <a:ext uri="{FF2B5EF4-FFF2-40B4-BE49-F238E27FC236}">
                <a16:creationId xmlns:a16="http://schemas.microsoft.com/office/drawing/2014/main" id="{AB7C3F04-44C3-A80A-22FA-7645D9988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00" y="495300"/>
            <a:ext cx="7156449" cy="2133600"/>
          </a:xfrm>
          <a:prstGeom prst="rect">
            <a:avLst/>
          </a:prstGeom>
        </p:spPr>
      </p:pic>
      <p:sp>
        <p:nvSpPr>
          <p:cNvPr id="4" name="TextBox 13">
            <a:extLst>
              <a:ext uri="{FF2B5EF4-FFF2-40B4-BE49-F238E27FC236}">
                <a16:creationId xmlns:a16="http://schemas.microsoft.com/office/drawing/2014/main" id="{3AC197A9-9000-9048-86C8-C8C967824AC4}"/>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
        <p:nvSpPr>
          <p:cNvPr id="5" name="TextBox 4">
            <a:extLst>
              <a:ext uri="{FF2B5EF4-FFF2-40B4-BE49-F238E27FC236}">
                <a16:creationId xmlns:a16="http://schemas.microsoft.com/office/drawing/2014/main" id="{4A6AC5B3-0DFB-2833-E50E-61CD889DD722}"/>
              </a:ext>
            </a:extLst>
          </p:cNvPr>
          <p:cNvSpPr txBox="1"/>
          <p:nvPr/>
        </p:nvSpPr>
        <p:spPr>
          <a:xfrm>
            <a:off x="1447800" y="8398281"/>
            <a:ext cx="14630400" cy="830997"/>
          </a:xfrm>
          <a:prstGeom prst="rect">
            <a:avLst/>
          </a:prstGeom>
          <a:noFill/>
        </p:spPr>
        <p:txBody>
          <a:bodyPr wrap="square" rtlCol="0">
            <a:spAutoFit/>
          </a:bodyPr>
          <a:lstStyle/>
          <a:p>
            <a:r>
              <a:rPr lang="en-US" sz="2400" b="1" dirty="0">
                <a:solidFill>
                  <a:schemeClr val="bg1"/>
                </a:solidFill>
              </a:rPr>
              <a:t>PARTNER WITH US TO CLEAR UP MATTER IN YOUR INTEREST UNLIKE OTHER WE’LL TELL YOU WHERE TO CORRECT YOUR ISSUE WE EXPECT PAYMENT PURSUANT TO WGI AGREEMENT.</a:t>
            </a:r>
            <a:r>
              <a:rPr lang="en-US" sz="2000" dirty="0">
                <a:solidFill>
                  <a:schemeClr val="bg1"/>
                </a:solidFill>
              </a:rPr>
              <a:t>  </a:t>
            </a:r>
            <a:r>
              <a:rPr lang="en-US" sz="2000" dirty="0"/>
              <a:t> </a:t>
            </a:r>
            <a:r>
              <a:rPr lang="en-US" dirty="0"/>
              <a:t> </a:t>
            </a:r>
          </a:p>
        </p:txBody>
      </p:sp>
      <p:sp>
        <p:nvSpPr>
          <p:cNvPr id="6" name="TextBox 5">
            <a:extLst>
              <a:ext uri="{FF2B5EF4-FFF2-40B4-BE49-F238E27FC236}">
                <a16:creationId xmlns:a16="http://schemas.microsoft.com/office/drawing/2014/main" id="{3ABC449C-C77E-7D04-41BE-3D18FDE5F74C}"/>
              </a:ext>
            </a:extLst>
          </p:cNvPr>
          <p:cNvSpPr txBox="1"/>
          <p:nvPr/>
        </p:nvSpPr>
        <p:spPr>
          <a:xfrm>
            <a:off x="4724520" y="3695700"/>
            <a:ext cx="11049000" cy="1200329"/>
          </a:xfrm>
          <a:prstGeom prst="rect">
            <a:avLst/>
          </a:prstGeom>
          <a:noFill/>
        </p:spPr>
        <p:txBody>
          <a:bodyPr wrap="square" rtlCol="0">
            <a:spAutoFit/>
          </a:bodyPr>
          <a:lstStyle/>
          <a:p>
            <a:r>
              <a:rPr lang="en-US" sz="2400" b="1" dirty="0">
                <a:solidFill>
                  <a:schemeClr val="bg1"/>
                </a:solidFill>
              </a:rPr>
              <a:t>Definition For Whereabouts Unknown</a:t>
            </a:r>
          </a:p>
          <a:p>
            <a:r>
              <a:rPr lang="en-US" sz="2400" b="1" dirty="0">
                <a:solidFill>
                  <a:schemeClr val="bg1"/>
                </a:solidFill>
              </a:rPr>
              <a:t>Consider the creditor’s whereabouts unknown if we cannot locate the creditor at the last known address and after completing all required actions to locate the creditor.</a:t>
            </a:r>
          </a:p>
        </p:txBody>
      </p:sp>
    </p:spTree>
    <p:extLst>
      <p:ext uri="{BB962C8B-B14F-4D97-AF65-F5344CB8AC3E}">
        <p14:creationId xmlns:p14="http://schemas.microsoft.com/office/powerpoint/2010/main" val="82630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Treatment of Undeliverable</a:t>
            </a:r>
          </a:p>
          <a:p>
            <a:pPr>
              <a:lnSpc>
                <a:spcPct val="80000"/>
              </a:lnSpc>
            </a:pPr>
            <a:r>
              <a:rPr lang="en-US" sz="5400" spc="-150" dirty="0">
                <a:solidFill>
                  <a:srgbClr val="FF8201"/>
                </a:solidFill>
                <a:effectLst>
                  <a:glow rad="101600">
                    <a:schemeClr val="tx1">
                      <a:alpha val="60000"/>
                    </a:schemeClr>
                  </a:glow>
                </a:effectLst>
                <a:latin typeface="Montserrat 1 Ultra-Bold Italics"/>
              </a:rPr>
              <a:t>First-Class Mail and Priority Mail</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96555"/>
            <a:ext cx="17721230" cy="6319744"/>
            <a:chOff x="414370" y="3129955"/>
            <a:chExt cx="17721230" cy="6319744"/>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29955"/>
              <a:ext cx="17717985" cy="658770"/>
              <a:chOff x="417615" y="3129955"/>
              <a:chExt cx="17717985" cy="658770"/>
            </a:xfrm>
          </p:grpSpPr>
          <p:sp>
            <p:nvSpPr>
              <p:cNvPr id="28" name="TextBox 8">
                <a:extLst>
                  <a:ext uri="{FF2B5EF4-FFF2-40B4-BE49-F238E27FC236}">
                    <a16:creationId xmlns:a16="http://schemas.microsoft.com/office/drawing/2014/main" id="{7E8C4AF5-4610-9465-DBC1-AF328501722F}"/>
                  </a:ext>
                </a:extLst>
              </p:cNvPr>
              <p:cNvSpPr txBox="1"/>
              <p:nvPr/>
            </p:nvSpPr>
            <p:spPr>
              <a:xfrm>
                <a:off x="5867399" y="3309783"/>
                <a:ext cx="1226820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"Change Service Requested”</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771900"/>
              <a:ext cx="17568830" cy="5677799"/>
              <a:chOff x="345025" y="4627851"/>
              <a:chExt cx="17568830" cy="5677799"/>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477149"/>
                <a:ext cx="17304255" cy="4828501"/>
              </a:xfrm>
              <a:prstGeom prst="rect">
                <a:avLst/>
              </a:prstGeom>
            </p:spPr>
            <p:txBody>
              <a:bodyPr wrap="square" lIns="0" tIns="0" rIns="0" bIns="0" rtlCol="0" anchor="t">
                <a:spAutoFit/>
              </a:bodyPr>
              <a:lstStyle/>
              <a:p>
                <a:pPr marL="269874" lvl="1">
                  <a:lnSpc>
                    <a:spcPct val="80000"/>
                  </a:lnSpc>
                </a:pPr>
                <a:r>
                  <a:rPr lang="en-US" sz="2800" b="1" i="1" spc="49" dirty="0">
                    <a:solidFill>
                      <a:srgbClr val="212423"/>
                    </a:solidFill>
                    <a:latin typeface="Montserrat 1"/>
                  </a:rPr>
                  <a:t>Option 1</a:t>
                </a:r>
              </a:p>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ln all cases (regardless of whether a change-of-address order is on file)</a:t>
                </a:r>
                <a:r>
                  <a:rPr lang="en-US" sz="2800" spc="49" dirty="0">
                    <a:solidFill>
                      <a:srgbClr val="212423"/>
                    </a:solidFill>
                    <a:latin typeface="Montserrat 1"/>
                  </a:rPr>
                  <a:t>: Separate notice of new address or reason for </a:t>
                </a:r>
                <a:r>
                  <a:rPr lang="en-US" sz="2800" spc="49" dirty="0" err="1">
                    <a:solidFill>
                      <a:srgbClr val="212423"/>
                    </a:solidFill>
                    <a:latin typeface="Montserrat 1"/>
                  </a:rPr>
                  <a:t>nondelivery</a:t>
                </a:r>
                <a:r>
                  <a:rPr lang="en-US" sz="2800" spc="49" dirty="0">
                    <a:solidFill>
                      <a:srgbClr val="212423"/>
                    </a:solidFill>
                    <a:latin typeface="Montserrat 1"/>
                  </a:rPr>
                  <a:t> provided (in either case, address correction fee charged); piece disposed of by USPS.</a:t>
                </a:r>
              </a:p>
              <a:p>
                <a:pPr marL="1184274" lvl="3">
                  <a:lnSpc>
                    <a:spcPct val="80000"/>
                  </a:lnSpc>
                </a:pPr>
                <a:r>
                  <a:rPr lang="en-US" sz="2800" b="1" i="1" spc="49" dirty="0">
                    <a:solidFill>
                      <a:srgbClr val="212423"/>
                    </a:solidFill>
                    <a:latin typeface="Montserrat 1"/>
                  </a:rPr>
                  <a:t>Option 2</a:t>
                </a:r>
              </a:p>
              <a:p>
                <a:pPr marL="1870074" lvl="3"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no change-of-address order on file</a:t>
                </a:r>
                <a:r>
                  <a:rPr lang="en-US" sz="2800" spc="49" dirty="0">
                    <a:solidFill>
                      <a:srgbClr val="212423"/>
                    </a:solidFill>
                    <a:latin typeface="Montserrat 1"/>
                  </a:rPr>
                  <a:t>: Piece disposed of by USPS; separate notice of reason for </a:t>
                </a:r>
                <a:r>
                  <a:rPr lang="en-US" sz="2800" spc="49" dirty="0" err="1">
                    <a:solidFill>
                      <a:srgbClr val="212423"/>
                    </a:solidFill>
                    <a:latin typeface="Montserrat 1"/>
                  </a:rPr>
                  <a:t>nondelivery</a:t>
                </a:r>
                <a:r>
                  <a:rPr lang="en-US" sz="2800" spc="49" dirty="0">
                    <a:solidFill>
                      <a:srgbClr val="212423"/>
                    </a:solidFill>
                    <a:latin typeface="Montserrat 1"/>
                  </a:rPr>
                  <a:t> provided (address correction fee charged).</a:t>
                </a:r>
              </a:p>
              <a:p>
                <a:pPr marL="1870074" lvl="3"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change-of-address order on file</a:t>
                </a:r>
                <a:r>
                  <a:rPr lang="en-US" sz="2800" spc="49" dirty="0">
                    <a:solidFill>
                      <a:srgbClr val="212423"/>
                    </a:solidFill>
                    <a:latin typeface="Montserrat 1"/>
                  </a:rPr>
                  <a:t>:</a:t>
                </a:r>
              </a:p>
              <a:p>
                <a:pPr marL="2784474" lvl="5"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Months 1 through 12</a:t>
                </a:r>
                <a:r>
                  <a:rPr lang="en-US" sz="2800" spc="49" dirty="0">
                    <a:solidFill>
                      <a:srgbClr val="212423"/>
                    </a:solidFill>
                    <a:latin typeface="Montserrat 1"/>
                  </a:rPr>
                  <a:t>: piece forwarded (no charge); separate notice of new address provided (address correction fee charged).</a:t>
                </a:r>
              </a:p>
              <a:p>
                <a:pPr marL="2784474" lvl="5"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Months 13 through 18</a:t>
                </a:r>
                <a:r>
                  <a:rPr lang="en-US" sz="2800" spc="49" dirty="0">
                    <a:solidFill>
                      <a:srgbClr val="212423"/>
                    </a:solidFill>
                    <a:latin typeface="Montserrat 1"/>
                  </a:rPr>
                  <a:t>: piece disposed of by USPS; separate notice of new address provided (address correction fee charged).</a:t>
                </a:r>
              </a:p>
              <a:p>
                <a:pPr marL="2784474" lvl="5"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After month 18</a:t>
                </a:r>
                <a:r>
                  <a:rPr lang="en-US" sz="2800" spc="49" dirty="0">
                    <a:solidFill>
                      <a:srgbClr val="212423"/>
                    </a:solidFill>
                    <a:latin typeface="Montserrat 1"/>
                  </a:rPr>
                  <a:t>: piece disposed of by USPS; separate notice of reason for </a:t>
                </a:r>
                <a:r>
                  <a:rPr lang="en-US" sz="2800" spc="49" dirty="0" err="1">
                    <a:solidFill>
                      <a:srgbClr val="212423"/>
                    </a:solidFill>
                    <a:latin typeface="Montserrat 1"/>
                  </a:rPr>
                  <a:t>nondelivery</a:t>
                </a:r>
                <a:r>
                  <a:rPr lang="en-US" sz="2800" spc="49" dirty="0">
                    <a:solidFill>
                      <a:srgbClr val="212423"/>
                    </a:solidFill>
                    <a:latin typeface="Montserrat 1"/>
                  </a:rPr>
                  <a:t> provided (address correction fee charged).</a:t>
                </a: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627851"/>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UAA Pieces</a:t>
                </a:r>
              </a:p>
            </p:txBody>
          </p:sp>
        </p:grpSp>
      </p:grpSp>
      <p:sp>
        <p:nvSpPr>
          <p:cNvPr id="11" name="TextBox 13">
            <a:extLst>
              <a:ext uri="{FF2B5EF4-FFF2-40B4-BE49-F238E27FC236}">
                <a16:creationId xmlns:a16="http://schemas.microsoft.com/office/drawing/2014/main" id="{2A627601-1172-585F-D593-534D2190BAEF}"/>
              </a:ext>
            </a:extLst>
          </p:cNvPr>
          <p:cNvSpPr txBox="1"/>
          <p:nvPr/>
        </p:nvSpPr>
        <p:spPr>
          <a:xfrm>
            <a:off x="2209800" y="9029700"/>
            <a:ext cx="16078200"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NOTICE</a:t>
            </a:r>
            <a:r>
              <a:rPr kumimoji="0" lang="en-US" sz="2400"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 An interested person whose address or whereabouts is not known may be served by publication</a:t>
            </a:r>
          </a:p>
        </p:txBody>
      </p:sp>
      <p:sp>
        <p:nvSpPr>
          <p:cNvPr id="12" name="TextBox 13">
            <a:extLst>
              <a:ext uri="{FF2B5EF4-FFF2-40B4-BE49-F238E27FC236}">
                <a16:creationId xmlns:a16="http://schemas.microsoft.com/office/drawing/2014/main" id="{CBB0B295-8CEE-8DE6-19CE-C1CC85188A4B}"/>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106573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Treatment of Undeliverable</a:t>
            </a:r>
          </a:p>
          <a:p>
            <a:pPr>
              <a:lnSpc>
                <a:spcPct val="80000"/>
              </a:lnSpc>
            </a:pPr>
            <a:r>
              <a:rPr lang="en-US" sz="5400" spc="-150" dirty="0">
                <a:solidFill>
                  <a:srgbClr val="FF8201"/>
                </a:solidFill>
                <a:effectLst>
                  <a:glow rad="101600">
                    <a:schemeClr val="tx1">
                      <a:alpha val="60000"/>
                    </a:schemeClr>
                  </a:glow>
                </a:effectLst>
                <a:latin typeface="Montserrat 1 Ultra-Bold Italics"/>
              </a:rPr>
              <a:t>First-Class Mail and Priority Mail</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11" name="Group 10">
            <a:extLst>
              <a:ext uri="{FF2B5EF4-FFF2-40B4-BE49-F238E27FC236}">
                <a16:creationId xmlns:a16="http://schemas.microsoft.com/office/drawing/2014/main" id="{D730F109-CACF-91D6-DEA8-FF0387FC55F4}"/>
              </a:ext>
            </a:extLst>
          </p:cNvPr>
          <p:cNvGrpSpPr/>
          <p:nvPr/>
        </p:nvGrpSpPr>
        <p:grpSpPr>
          <a:xfrm>
            <a:off x="417615" y="2596555"/>
            <a:ext cx="17717985" cy="658770"/>
            <a:chOff x="417615" y="3129955"/>
            <a:chExt cx="17717985" cy="658770"/>
          </a:xfrm>
        </p:grpSpPr>
        <p:sp>
          <p:nvSpPr>
            <p:cNvPr id="15" name="TextBox 8">
              <a:extLst>
                <a:ext uri="{FF2B5EF4-FFF2-40B4-BE49-F238E27FC236}">
                  <a16:creationId xmlns:a16="http://schemas.microsoft.com/office/drawing/2014/main" id="{EDF1B4B7-B7E2-9E3C-8178-7F25AA8579CE}"/>
                </a:ext>
              </a:extLst>
            </p:cNvPr>
            <p:cNvSpPr txBox="1"/>
            <p:nvPr/>
          </p:nvSpPr>
          <p:spPr>
            <a:xfrm>
              <a:off x="5867399" y="3309783"/>
              <a:ext cx="1226820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"Change Service Requested”</a:t>
              </a:r>
              <a:endParaRPr lang="en-US" sz="2800" i="1" spc="49" dirty="0">
                <a:solidFill>
                  <a:srgbClr val="212423"/>
                </a:solidFill>
                <a:latin typeface="Montserrat SemiBold" pitchFamily="2" charset="0"/>
              </a:endParaRPr>
            </a:p>
          </p:txBody>
        </p:sp>
        <p:sp>
          <p:nvSpPr>
            <p:cNvPr id="16" name="TextBox 8">
              <a:extLst>
                <a:ext uri="{FF2B5EF4-FFF2-40B4-BE49-F238E27FC236}">
                  <a16:creationId xmlns:a16="http://schemas.microsoft.com/office/drawing/2014/main" id="{CC2A695D-C1FA-A29A-5BEC-CAC079C6137C}"/>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sp>
        <p:nvSpPr>
          <p:cNvPr id="13" name="TextBox 8">
            <a:extLst>
              <a:ext uri="{FF2B5EF4-FFF2-40B4-BE49-F238E27FC236}">
                <a16:creationId xmlns:a16="http://schemas.microsoft.com/office/drawing/2014/main" id="{9618A48A-C4C9-C33D-73D8-C69CBF5A8F9A}"/>
              </a:ext>
            </a:extLst>
          </p:cNvPr>
          <p:cNvSpPr txBox="1"/>
          <p:nvPr/>
        </p:nvSpPr>
        <p:spPr>
          <a:xfrm>
            <a:off x="678945" y="4087798"/>
            <a:ext cx="17304255" cy="3877985"/>
          </a:xfrm>
          <a:prstGeom prst="rect">
            <a:avLst/>
          </a:prstGeom>
        </p:spPr>
        <p:txBody>
          <a:bodyPr wrap="square" lIns="0" tIns="0" rIns="0" bIns="0" rtlCol="0" anchor="t">
            <a:spAutoFit/>
          </a:bodyPr>
          <a:lstStyle/>
          <a:p>
            <a:pPr marL="269874" lvl="1"/>
            <a:r>
              <a:rPr lang="en-US" sz="2800" b="1" i="1" spc="49" dirty="0">
                <a:solidFill>
                  <a:srgbClr val="212423"/>
                </a:solidFill>
                <a:latin typeface="Montserrat 1"/>
              </a:rPr>
              <a:t>Restrictions (for Options 1 and 2)</a:t>
            </a:r>
          </a:p>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The following restrictions apply:</a:t>
            </a:r>
          </a:p>
          <a:p>
            <a:pPr marL="1371600" lvl="1" indent="-457200">
              <a:buFont typeface="+mj-lt"/>
              <a:buAutoNum type="arabicParenR"/>
            </a:pPr>
            <a:r>
              <a:rPr lang="en-US" sz="2800" spc="49" dirty="0">
                <a:solidFill>
                  <a:srgbClr val="212423"/>
                </a:solidFill>
                <a:latin typeface="Montserrat 1"/>
              </a:rPr>
              <a:t>This endorsement is limited to use on valid mail pieces bearing a proper ACS participant code and only for:</a:t>
            </a:r>
          </a:p>
          <a:p>
            <a:pPr marL="1885950" lvl="2" indent="-514350">
              <a:buFont typeface="+mj-lt"/>
              <a:buAutoNum type="alphaLcParenR"/>
            </a:pPr>
            <a:r>
              <a:rPr lang="en-US" sz="2800" spc="49" dirty="0">
                <a:solidFill>
                  <a:srgbClr val="212423"/>
                </a:solidFill>
                <a:latin typeface="Montserrat 1"/>
              </a:rPr>
              <a:t>Priority Mail containing perishable matter (other than live animals) and the marking "Perishable“ and;</a:t>
            </a:r>
          </a:p>
          <a:p>
            <a:pPr marL="1885950" lvl="2" indent="-514350">
              <a:buFont typeface="+mj-lt"/>
              <a:buAutoNum type="alphaLcParenR"/>
            </a:pPr>
            <a:r>
              <a:rPr lang="en-US" sz="2800" spc="49" dirty="0">
                <a:solidFill>
                  <a:srgbClr val="212423"/>
                </a:solidFill>
                <a:latin typeface="Montserrat 1"/>
              </a:rPr>
              <a:t>First-Class Mail (excluding hazardous materials).</a:t>
            </a:r>
          </a:p>
          <a:p>
            <a:pPr marL="1371600" lvl="1" indent="-457200">
              <a:buFont typeface="+mj-lt"/>
              <a:buAutoNum type="arabicParenR"/>
            </a:pPr>
            <a:r>
              <a:rPr lang="en-US" sz="2800" spc="49" dirty="0">
                <a:solidFill>
                  <a:srgbClr val="212423"/>
                </a:solidFill>
                <a:latin typeface="Montserrat 1"/>
              </a:rPr>
              <a:t>Delivery Confirmation and Signature Confirmation are the only special services permitted with this endorsement.</a:t>
            </a:r>
          </a:p>
        </p:txBody>
      </p:sp>
      <p:sp>
        <p:nvSpPr>
          <p:cNvPr id="14" name="TextBox 8">
            <a:extLst>
              <a:ext uri="{FF2B5EF4-FFF2-40B4-BE49-F238E27FC236}">
                <a16:creationId xmlns:a16="http://schemas.microsoft.com/office/drawing/2014/main" id="{1F742617-E37A-ED8F-02C2-DDF2675703D3}"/>
              </a:ext>
            </a:extLst>
          </p:cNvPr>
          <p:cNvSpPr txBox="1"/>
          <p:nvPr/>
        </p:nvSpPr>
        <p:spPr>
          <a:xfrm>
            <a:off x="414370" y="3238500"/>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UAA Pieces</a:t>
            </a:r>
          </a:p>
        </p:txBody>
      </p:sp>
      <p:sp>
        <p:nvSpPr>
          <p:cNvPr id="5" name="TextBox 13">
            <a:extLst>
              <a:ext uri="{FF2B5EF4-FFF2-40B4-BE49-F238E27FC236}">
                <a16:creationId xmlns:a16="http://schemas.microsoft.com/office/drawing/2014/main" id="{FFFA7310-AAC9-BF5E-6105-5414BE1C870C}"/>
              </a:ext>
            </a:extLst>
          </p:cNvPr>
          <p:cNvSpPr txBox="1"/>
          <p:nvPr/>
        </p:nvSpPr>
        <p:spPr>
          <a:xfrm>
            <a:off x="2209800" y="9029700"/>
            <a:ext cx="16078200"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NOTICE</a:t>
            </a:r>
            <a:r>
              <a:rPr kumimoji="0" lang="en-US" sz="2400"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 An interested person whose address or whereabouts is not known may be served by publication</a:t>
            </a:r>
          </a:p>
        </p:txBody>
      </p:sp>
      <p:sp>
        <p:nvSpPr>
          <p:cNvPr id="6" name="TextBox 13">
            <a:extLst>
              <a:ext uri="{FF2B5EF4-FFF2-40B4-BE49-F238E27FC236}">
                <a16:creationId xmlns:a16="http://schemas.microsoft.com/office/drawing/2014/main" id="{460CEAAF-0E2D-D659-5A45-2E197980BE15}"/>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34115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Treatment of Undeliverable</a:t>
            </a:r>
          </a:p>
          <a:p>
            <a:pPr>
              <a:lnSpc>
                <a:spcPct val="80000"/>
              </a:lnSpc>
            </a:pPr>
            <a:r>
              <a:rPr lang="en-US" sz="5400" spc="-150" dirty="0">
                <a:solidFill>
                  <a:srgbClr val="FF8201"/>
                </a:solidFill>
                <a:effectLst>
                  <a:glow rad="101600">
                    <a:schemeClr val="tx1">
                      <a:alpha val="60000"/>
                    </a:schemeClr>
                  </a:glow>
                </a:effectLst>
                <a:latin typeface="Montserrat 1 Ultra-Bold Italics"/>
              </a:rPr>
              <a:t>First-Class Mail and Priority Mail</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400300"/>
            <a:ext cx="17721230" cy="3021514"/>
            <a:chOff x="414370" y="3129955"/>
            <a:chExt cx="17721230" cy="3021514"/>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29955"/>
              <a:ext cx="17717985" cy="658770"/>
              <a:chOff x="417615" y="3129955"/>
              <a:chExt cx="17717985" cy="658770"/>
            </a:xfrm>
          </p:grpSpPr>
          <p:sp>
            <p:nvSpPr>
              <p:cNvPr id="28" name="TextBox 8">
                <a:extLst>
                  <a:ext uri="{FF2B5EF4-FFF2-40B4-BE49-F238E27FC236}">
                    <a16:creationId xmlns:a16="http://schemas.microsoft.com/office/drawing/2014/main" id="{7E8C4AF5-4610-9465-DBC1-AF328501722F}"/>
                  </a:ext>
                </a:extLst>
              </p:cNvPr>
              <p:cNvSpPr txBox="1"/>
              <p:nvPr/>
            </p:nvSpPr>
            <p:spPr>
              <a:xfrm>
                <a:off x="5867399" y="3309783"/>
                <a:ext cx="1226820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"Forwarding Service Requested"</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695700"/>
              <a:ext cx="17111630" cy="2455769"/>
              <a:chOff x="345025" y="4551651"/>
              <a:chExt cx="17111630" cy="2455769"/>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281306"/>
                <a:ext cx="16847055" cy="1726114"/>
              </a:xfrm>
              <a:prstGeom prst="rect">
                <a:avLst/>
              </a:prstGeom>
            </p:spPr>
            <p:txBody>
              <a:bodyPr wrap="square" lIns="0" tIns="0" rIns="0" bIns="0" rtlCol="0" anchor="t">
                <a:spAutoFit/>
              </a:bodyPr>
              <a:lstStyle/>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no change-of-address order on file</a:t>
                </a:r>
                <a:r>
                  <a:rPr lang="en-US" sz="2800" spc="49" dirty="0">
                    <a:solidFill>
                      <a:srgbClr val="212423"/>
                    </a:solidFill>
                    <a:latin typeface="Montserrat 1"/>
                  </a:rPr>
                  <a:t>: Piece returned with reason for </a:t>
                </a:r>
                <a:r>
                  <a:rPr lang="en-US" sz="2800" spc="49" dirty="0" err="1">
                    <a:solidFill>
                      <a:srgbClr val="212423"/>
                    </a:solidFill>
                    <a:latin typeface="Montserrat 1"/>
                  </a:rPr>
                  <a:t>nondelivery</a:t>
                </a:r>
                <a:r>
                  <a:rPr lang="en-US" sz="2800" spc="49" dirty="0">
                    <a:solidFill>
                      <a:srgbClr val="212423"/>
                    </a:solidFill>
                    <a:latin typeface="Montserrat 1"/>
                  </a:rPr>
                  <a:t> attached (no charge).</a:t>
                </a:r>
              </a:p>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It change-of-address order on file</a:t>
                </a:r>
                <a:r>
                  <a:rPr lang="en-US" sz="2800" spc="49" dirty="0">
                    <a:solidFill>
                      <a:srgbClr val="212423"/>
                    </a:solidFill>
                    <a:latin typeface="Montserrat 1"/>
                  </a:rPr>
                  <a:t>: Months 1 through 12: piece forwarded (no charge).</a:t>
                </a:r>
              </a:p>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Months 13 through 18</a:t>
                </a:r>
                <a:r>
                  <a:rPr lang="en-US" sz="2800" spc="49" dirty="0">
                    <a:solidFill>
                      <a:srgbClr val="212423"/>
                    </a:solidFill>
                    <a:latin typeface="Montserrat 1"/>
                  </a:rPr>
                  <a:t>: piece returned with new address attached (no charge).</a:t>
                </a:r>
              </a:p>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After month 18</a:t>
                </a:r>
                <a:r>
                  <a:rPr lang="en-US" sz="2800" spc="49" dirty="0">
                    <a:solidFill>
                      <a:srgbClr val="212423"/>
                    </a:solidFill>
                    <a:latin typeface="Montserrat 1"/>
                  </a:rPr>
                  <a:t>: piece returned with reason for </a:t>
                </a:r>
                <a:r>
                  <a:rPr lang="en-US" sz="2800" spc="49" dirty="0" err="1">
                    <a:solidFill>
                      <a:srgbClr val="212423"/>
                    </a:solidFill>
                    <a:latin typeface="Montserrat 1"/>
                  </a:rPr>
                  <a:t>nondelivery</a:t>
                </a:r>
                <a:r>
                  <a:rPr lang="en-US" sz="2800" spc="49" dirty="0">
                    <a:solidFill>
                      <a:srgbClr val="212423"/>
                    </a:solidFill>
                    <a:latin typeface="Montserrat 1"/>
                  </a:rPr>
                  <a:t> attached (no charge).</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551651"/>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UAA Pieces</a:t>
                </a:r>
              </a:p>
            </p:txBody>
          </p:sp>
        </p:grpSp>
      </p:grpSp>
      <p:grpSp>
        <p:nvGrpSpPr>
          <p:cNvPr id="12" name="Group 11">
            <a:extLst>
              <a:ext uri="{FF2B5EF4-FFF2-40B4-BE49-F238E27FC236}">
                <a16:creationId xmlns:a16="http://schemas.microsoft.com/office/drawing/2014/main" id="{E6803805-CA6A-F5E4-01D7-E6FE825491ED}"/>
              </a:ext>
            </a:extLst>
          </p:cNvPr>
          <p:cNvGrpSpPr/>
          <p:nvPr/>
        </p:nvGrpSpPr>
        <p:grpSpPr>
          <a:xfrm>
            <a:off x="1371600" y="5448300"/>
            <a:ext cx="16840200" cy="3442423"/>
            <a:chOff x="414370" y="3129955"/>
            <a:chExt cx="16840200" cy="3442423"/>
          </a:xfrm>
        </p:grpSpPr>
        <p:grpSp>
          <p:nvGrpSpPr>
            <p:cNvPr id="13" name="Group 12">
              <a:extLst>
                <a:ext uri="{FF2B5EF4-FFF2-40B4-BE49-F238E27FC236}">
                  <a16:creationId xmlns:a16="http://schemas.microsoft.com/office/drawing/2014/main" id="{A23D4ED8-A465-C46E-42F7-5DA40BC7B19F}"/>
                </a:ext>
              </a:extLst>
            </p:cNvPr>
            <p:cNvGrpSpPr/>
            <p:nvPr/>
          </p:nvGrpSpPr>
          <p:grpSpPr>
            <a:xfrm>
              <a:off x="417615" y="3129955"/>
              <a:ext cx="16836955" cy="658770"/>
              <a:chOff x="417615" y="3129955"/>
              <a:chExt cx="16836955" cy="658770"/>
            </a:xfrm>
          </p:grpSpPr>
          <p:sp>
            <p:nvSpPr>
              <p:cNvPr id="26" name="TextBox 8">
                <a:extLst>
                  <a:ext uri="{FF2B5EF4-FFF2-40B4-BE49-F238E27FC236}">
                    <a16:creationId xmlns:a16="http://schemas.microsoft.com/office/drawing/2014/main" id="{666B5053-1D2B-76B0-61D6-227DED0E4D1F}"/>
                  </a:ext>
                </a:extLst>
              </p:cNvPr>
              <p:cNvSpPr txBox="1"/>
              <p:nvPr/>
            </p:nvSpPr>
            <p:spPr>
              <a:xfrm>
                <a:off x="5867399" y="3309783"/>
                <a:ext cx="11387171" cy="430887"/>
              </a:xfrm>
              <a:prstGeom prst="rect">
                <a:avLst/>
              </a:prstGeom>
            </p:spPr>
            <p:txBody>
              <a:bodyPr wrap="square" lIns="0" tIns="0" rIns="0" bIns="0" rtlCol="0" anchor="t">
                <a:spAutoFit/>
              </a:bodyPr>
              <a:lstStyle/>
              <a:p>
                <a:pPr marL="269874" lvl="1"/>
                <a:r>
                  <a:rPr lang="en-US" sz="2800" spc="49" dirty="0">
                    <a:solidFill>
                      <a:srgbClr val="212423"/>
                    </a:solidFill>
                    <a:latin typeface="Montserrat 1"/>
                  </a:rPr>
                  <a:t>“Temp-Return Service Requested"</a:t>
                </a:r>
                <a:endParaRPr lang="en-US" sz="2800" i="1" spc="49" dirty="0">
                  <a:solidFill>
                    <a:srgbClr val="212423"/>
                  </a:solidFill>
                  <a:latin typeface="Montserrat SemiBold" pitchFamily="2" charset="0"/>
                </a:endParaRPr>
              </a:p>
            </p:txBody>
          </p:sp>
          <p:sp>
            <p:nvSpPr>
              <p:cNvPr id="27" name="TextBox 8">
                <a:extLst>
                  <a:ext uri="{FF2B5EF4-FFF2-40B4-BE49-F238E27FC236}">
                    <a16:creationId xmlns:a16="http://schemas.microsoft.com/office/drawing/2014/main" id="{E2435AC1-C911-DA20-0324-B1AB2481E143}"/>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Mailer Endorsement - </a:t>
                </a:r>
              </a:p>
            </p:txBody>
          </p:sp>
        </p:grpSp>
        <p:grpSp>
          <p:nvGrpSpPr>
            <p:cNvPr id="14" name="Group 13">
              <a:extLst>
                <a:ext uri="{FF2B5EF4-FFF2-40B4-BE49-F238E27FC236}">
                  <a16:creationId xmlns:a16="http://schemas.microsoft.com/office/drawing/2014/main" id="{53E44DB8-0A52-69F6-A08C-F11142BE6CEE}"/>
                </a:ext>
              </a:extLst>
            </p:cNvPr>
            <p:cNvGrpSpPr/>
            <p:nvPr/>
          </p:nvGrpSpPr>
          <p:grpSpPr>
            <a:xfrm>
              <a:off x="414370" y="3745587"/>
              <a:ext cx="16764000" cy="2826791"/>
              <a:chOff x="345025" y="4601538"/>
              <a:chExt cx="16764000" cy="2826791"/>
            </a:xfrm>
          </p:grpSpPr>
          <p:sp>
            <p:nvSpPr>
              <p:cNvPr id="15" name="TextBox 8">
                <a:extLst>
                  <a:ext uri="{FF2B5EF4-FFF2-40B4-BE49-F238E27FC236}">
                    <a16:creationId xmlns:a16="http://schemas.microsoft.com/office/drawing/2014/main" id="{8F6C7475-D191-FED3-120A-15B40EAACDC1}"/>
                  </a:ext>
                </a:extLst>
              </p:cNvPr>
              <p:cNvSpPr txBox="1"/>
              <p:nvPr/>
            </p:nvSpPr>
            <p:spPr>
              <a:xfrm>
                <a:off x="609600" y="5357506"/>
                <a:ext cx="16499425" cy="2070823"/>
              </a:xfrm>
              <a:prstGeom prst="rect">
                <a:avLst/>
              </a:prstGeom>
            </p:spPr>
            <p:txBody>
              <a:bodyPr wrap="square" lIns="0" tIns="0" rIns="0" bIns="0" rtlCol="0" anchor="t">
                <a:spAutoFit/>
              </a:bodyPr>
              <a:lstStyle/>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no change-of-address order on file</a:t>
                </a:r>
                <a:r>
                  <a:rPr lang="en-US" sz="2800" spc="49" dirty="0">
                    <a:solidFill>
                      <a:srgbClr val="212423"/>
                    </a:solidFill>
                    <a:latin typeface="Montserrat 1"/>
                  </a:rPr>
                  <a:t>: Piece returned with reason for </a:t>
                </a:r>
                <a:r>
                  <a:rPr lang="en-US" sz="2800" spc="49" dirty="0" err="1">
                    <a:solidFill>
                      <a:srgbClr val="212423"/>
                    </a:solidFill>
                    <a:latin typeface="Montserrat 1"/>
                  </a:rPr>
                  <a:t>nondelivery</a:t>
                </a:r>
                <a:r>
                  <a:rPr lang="en-US" sz="2800" spc="49" dirty="0">
                    <a:solidFill>
                      <a:srgbClr val="212423"/>
                    </a:solidFill>
                    <a:latin typeface="Montserrat 1"/>
                  </a:rPr>
                  <a:t> attached (no charge).</a:t>
                </a:r>
              </a:p>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permanent change-of-address order on file</a:t>
                </a:r>
                <a:r>
                  <a:rPr lang="en-US" sz="2800" spc="49" dirty="0">
                    <a:solidFill>
                      <a:srgbClr val="212423"/>
                    </a:solidFill>
                    <a:latin typeface="Montserrat 1"/>
                  </a:rPr>
                  <a:t>: Piece returned with new address or reason for </a:t>
                </a:r>
                <a:r>
                  <a:rPr lang="en-US" sz="2800" spc="49" dirty="0" err="1">
                    <a:solidFill>
                      <a:srgbClr val="212423"/>
                    </a:solidFill>
                    <a:latin typeface="Montserrat 1"/>
                  </a:rPr>
                  <a:t>nondelivery</a:t>
                </a:r>
                <a:r>
                  <a:rPr lang="en-US" sz="2800" spc="49" dirty="0">
                    <a:solidFill>
                      <a:srgbClr val="212423"/>
                    </a:solidFill>
                    <a:latin typeface="Montserrat 1"/>
                  </a:rPr>
                  <a:t> attached (in either case, no charge).</a:t>
                </a:r>
              </a:p>
              <a:p>
                <a:pPr marL="955674" lvl="1" indent="-685800">
                  <a:lnSpc>
                    <a:spcPct val="80000"/>
                  </a:lnSpc>
                  <a:buBlip>
                    <a:blip r:embed="rId5">
                      <a:extLst>
                        <a:ext uri="{96DAC541-7B7A-43D3-8B79-37D633B846F1}">
                          <asvg:svgBlip xmlns:asvg="http://schemas.microsoft.com/office/drawing/2016/SVG/main" r:embed="rId6"/>
                        </a:ext>
                      </a:extLst>
                    </a:blip>
                  </a:buBlip>
                </a:pPr>
                <a:r>
                  <a:rPr lang="en-US" sz="2800" b="1" spc="49" dirty="0">
                    <a:solidFill>
                      <a:srgbClr val="212423"/>
                    </a:solidFill>
                    <a:latin typeface="Montserrat 1"/>
                  </a:rPr>
                  <a:t>lf temporary change-of-address order on file</a:t>
                </a:r>
                <a:r>
                  <a:rPr lang="en-US" sz="2800" spc="49" dirty="0">
                    <a:solidFill>
                      <a:srgbClr val="212423"/>
                    </a:solidFill>
                    <a:latin typeface="Montserrat 1"/>
                  </a:rPr>
                  <a:t>: Piece forwarded to temporary address(no charge); no separate notice of temporary address provided.</a:t>
                </a:r>
              </a:p>
            </p:txBody>
          </p:sp>
          <p:sp>
            <p:nvSpPr>
              <p:cNvPr id="16" name="TextBox 8">
                <a:extLst>
                  <a:ext uri="{FF2B5EF4-FFF2-40B4-BE49-F238E27FC236}">
                    <a16:creationId xmlns:a16="http://schemas.microsoft.com/office/drawing/2014/main" id="{630E8B6E-1DD4-BC5D-7394-3DD8E9A84D02}"/>
                  </a:ext>
                </a:extLst>
              </p:cNvPr>
              <p:cNvSpPr txBox="1"/>
              <p:nvPr/>
            </p:nvSpPr>
            <p:spPr>
              <a:xfrm>
                <a:off x="345025" y="4601538"/>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USPS Treatment of UAA Pieces</a:t>
                </a:r>
              </a:p>
            </p:txBody>
          </p:sp>
        </p:grpSp>
      </p:grpSp>
      <p:sp>
        <p:nvSpPr>
          <p:cNvPr id="11" name="TextBox 13">
            <a:extLst>
              <a:ext uri="{FF2B5EF4-FFF2-40B4-BE49-F238E27FC236}">
                <a16:creationId xmlns:a16="http://schemas.microsoft.com/office/drawing/2014/main" id="{64122DB7-6206-6593-1F32-B60EE9551623}"/>
              </a:ext>
            </a:extLst>
          </p:cNvPr>
          <p:cNvSpPr txBox="1"/>
          <p:nvPr/>
        </p:nvSpPr>
        <p:spPr>
          <a:xfrm>
            <a:off x="2209800" y="9029700"/>
            <a:ext cx="16078200"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NOTICE</a:t>
            </a:r>
            <a:r>
              <a:rPr kumimoji="0" lang="en-US" sz="2400"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 An interested person whose address or whereabouts is not known may be served by publication</a:t>
            </a:r>
          </a:p>
        </p:txBody>
      </p:sp>
      <p:sp>
        <p:nvSpPr>
          <p:cNvPr id="17" name="TextBox 13">
            <a:extLst>
              <a:ext uri="{FF2B5EF4-FFF2-40B4-BE49-F238E27FC236}">
                <a16:creationId xmlns:a16="http://schemas.microsoft.com/office/drawing/2014/main" id="{BD9B74F5-B59B-4997-5B4C-CE4782AEBF0A}"/>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19058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4" name="AutoShape 3">
            <a:extLst>
              <a:ext uri="{FF2B5EF4-FFF2-40B4-BE49-F238E27FC236}">
                <a16:creationId xmlns:a16="http://schemas.microsoft.com/office/drawing/2014/main" id="{0151E079-EFC2-AFFF-54C4-8A5FA13A4BBD}"/>
              </a:ext>
            </a:extLst>
          </p:cNvPr>
          <p:cNvSpPr/>
          <p:nvPr/>
        </p:nvSpPr>
        <p:spPr>
          <a:xfrm>
            <a:off x="-1" y="-7145"/>
            <a:ext cx="18583581" cy="1797845"/>
          </a:xfrm>
          <a:prstGeom prst="rect">
            <a:avLst/>
          </a:prstGeom>
          <a:solidFill>
            <a:srgbClr val="36297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AutoShape 2"/>
          <p:cNvSpPr/>
          <p:nvPr/>
        </p:nvSpPr>
        <p:spPr>
          <a:xfrm rot="-1753206">
            <a:off x="-1129445" y="4273694"/>
            <a:ext cx="25783492" cy="9586163"/>
          </a:xfrm>
          <a:prstGeom prst="rect">
            <a:avLst/>
          </a:prstGeom>
          <a:solidFill>
            <a:srgbClr val="545454">
              <a:alpha val="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flipH="1">
            <a:off x="6305562" y="-995510"/>
            <a:ext cx="12278020" cy="12278020"/>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AutoShape 4"/>
          <p:cNvSpPr/>
          <p:nvPr/>
        </p:nvSpPr>
        <p:spPr>
          <a:xfrm>
            <a:off x="762000" y="2171700"/>
            <a:ext cx="16497300" cy="7086601"/>
          </a:xfrm>
          <a:prstGeom prst="rect">
            <a:avLst/>
          </a:prstGeom>
          <a:solidFill>
            <a:srgbClr val="2135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a:grpSpLocks noChangeAspect="1"/>
          </p:cNvGrpSpPr>
          <p:nvPr/>
        </p:nvGrpSpPr>
        <p:grpSpPr>
          <a:xfrm>
            <a:off x="9639230" y="-203728"/>
            <a:ext cx="8944351" cy="10694456"/>
            <a:chOff x="0" y="0"/>
            <a:chExt cx="8603361" cy="10286746"/>
          </a:xfrm>
        </p:grpSpPr>
        <p:sp>
          <p:nvSpPr>
            <p:cNvPr id="6" name="Freeform 6"/>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a:stretch>
                <a:fillRect l="-28801" r="-5054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TextBox 7"/>
          <p:cNvSpPr txBox="1"/>
          <p:nvPr/>
        </p:nvSpPr>
        <p:spPr>
          <a:xfrm>
            <a:off x="914400" y="495300"/>
            <a:ext cx="9334500" cy="1040028"/>
          </a:xfrm>
          <a:prstGeom prst="rect">
            <a:avLst/>
          </a:prstGeom>
        </p:spPr>
        <p:txBody>
          <a:bodyPr wrap="square" lIns="0" tIns="0" rIns="0" bIns="0" rtlCol="0" anchor="t">
            <a:spAutoFit/>
          </a:bodyPr>
          <a:lstStyle/>
          <a:p>
            <a:pPr marL="0" marR="0" lvl="0" indent="0" algn="l" defTabSz="914400" rtl="0" eaLnBrk="1" fontAlgn="auto" latinLnBrk="0" hangingPunct="1">
              <a:lnSpc>
                <a:spcPts val="8071"/>
              </a:lnSpc>
              <a:spcBef>
                <a:spcPts val="0"/>
              </a:spcBef>
              <a:spcAft>
                <a:spcPts val="0"/>
              </a:spcAft>
              <a:buClrTx/>
              <a:buSzTx/>
              <a:buFontTx/>
              <a:buNone/>
              <a:tabLst/>
              <a:defRPr/>
            </a:pPr>
            <a:r>
              <a:rPr kumimoji="0" lang="en-US" sz="8236" b="0" i="0" u="none" strike="noStrike" kern="1200" cap="none" spc="-485" normalizeH="0" baseline="0" noProof="0" dirty="0">
                <a:ln>
                  <a:noFill/>
                </a:ln>
                <a:solidFill>
                  <a:srgbClr val="FF8201"/>
                </a:solidFill>
                <a:effectLst>
                  <a:glow rad="101600">
                    <a:prstClr val="black">
                      <a:alpha val="60000"/>
                    </a:prstClr>
                  </a:glow>
                </a:effectLst>
                <a:uLnTx/>
                <a:uFillTx/>
                <a:latin typeface="Montserrat 1 Ultra-Bold Italics"/>
                <a:ea typeface="+mn-ea"/>
                <a:cs typeface="+mn-cs"/>
              </a:rPr>
              <a:t>DISCLAIMER</a:t>
            </a:r>
          </a:p>
        </p:txBody>
      </p:sp>
      <p:sp>
        <p:nvSpPr>
          <p:cNvPr id="8" name="TextBox 8"/>
          <p:cNvSpPr txBox="1"/>
          <p:nvPr/>
        </p:nvSpPr>
        <p:spPr>
          <a:xfrm>
            <a:off x="762000" y="2247900"/>
            <a:ext cx="9448800" cy="6647974"/>
          </a:xfrm>
          <a:prstGeom prst="rect">
            <a:avLst/>
          </a:prstGeom>
        </p:spPr>
        <p:txBody>
          <a:bodyPr wrap="square" lIns="0" tIns="0" rIns="0" bIns="0" rtlCol="0" anchor="t">
            <a:spAutoFit/>
          </a:bodyPr>
          <a:lstStyle/>
          <a:p>
            <a:pPr marL="269874" lvl="1"/>
            <a:r>
              <a:rPr lang="en-US" sz="2400" spc="49" dirty="0">
                <a:solidFill>
                  <a:srgbClr val="FFFFFF"/>
                </a:solidFill>
                <a:latin typeface="Montserrat 1"/>
              </a:rPr>
              <a:t>This email/presentation including any attachments, is covered by the Electronic Communications Privacy Act, 18 U.S.C. § 2510 - 2521, is sent by WALKER GLOBAL INDUSTRIES, LLC and is intended only for the use of the recipient to whom it is addressed. The message, including any attachments, may contain information that is privileged, confidential, and exempt from disclosure.  Any and all rights of privilege, confidentiality and non-disclosure are hereby expressly reserved and not waived.  If you are not an intended recipient of this message, please advise the sender by reply email and delete this message and any attachments. Unauthorized use, dissemination, distribution, or reproduction of this message is strictly prohibited and may be unlawful. ANY FRAUD THAT USES THE U.S. MAIL®—WHETHER IT ORIGINATES IN THE MAIL, BY PHONE, OR ONLINE—IS MAIL FRAUD. Review mail fraud link https://www.uspis.gov/tips-prevention/mail-fraud</a:t>
            </a:r>
            <a:endParaRPr kumimoji="0" lang="en-US" sz="2400" b="0" i="0" u="none" strike="noStrike" kern="1200" cap="none" spc="49" normalizeH="0" baseline="0" noProof="0" dirty="0">
              <a:ln>
                <a:noFill/>
              </a:ln>
              <a:solidFill>
                <a:srgbClr val="FFFFFF"/>
              </a:solidFill>
              <a:effectLst/>
              <a:uLnTx/>
              <a:uFillTx/>
              <a:latin typeface="Montserrat 1"/>
            </a:endParaRPr>
          </a:p>
        </p:txBody>
      </p:sp>
      <p:sp>
        <p:nvSpPr>
          <p:cNvPr id="17" name="AutoShape 4">
            <a:extLst>
              <a:ext uri="{FF2B5EF4-FFF2-40B4-BE49-F238E27FC236}">
                <a16:creationId xmlns:a16="http://schemas.microsoft.com/office/drawing/2014/main" id="{E65C4B47-1833-12B3-D845-4998867C7FB7}"/>
              </a:ext>
            </a:extLst>
          </p:cNvPr>
          <p:cNvSpPr/>
          <p:nvPr/>
        </p:nvSpPr>
        <p:spPr>
          <a:xfrm rot="10800000" flipH="1" flipV="1">
            <a:off x="0" y="8398281"/>
            <a:ext cx="1752600" cy="1888719"/>
          </a:xfrm>
          <a:prstGeom prst="rtTriangle">
            <a:avLst/>
          </a:prstGeom>
          <a:solidFill>
            <a:srgbClr val="33B0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5">
            <a:extLst>
              <a:ext uri="{FF2B5EF4-FFF2-40B4-BE49-F238E27FC236}">
                <a16:creationId xmlns:a16="http://schemas.microsoft.com/office/drawing/2014/main" id="{308D1A02-8E13-C6EA-38A4-9D28B52D86B7}"/>
              </a:ext>
            </a:extLst>
          </p:cNvPr>
          <p:cNvSpPr/>
          <p:nvPr/>
        </p:nvSpPr>
        <p:spPr>
          <a:xfrm>
            <a:off x="16293153" y="-896300"/>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black background with gold text&#10;&#10;Description automatically generated">
            <a:extLst>
              <a:ext uri="{FF2B5EF4-FFF2-40B4-BE49-F238E27FC236}">
                <a16:creationId xmlns:a16="http://schemas.microsoft.com/office/drawing/2014/main" id="{FC1A5AF7-5D5A-BE84-3D97-CFFFB8D2A6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77600" y="8115300"/>
            <a:ext cx="6811961" cy="2030896"/>
          </a:xfrm>
          <a:prstGeom prst="rect">
            <a:avLst/>
          </a:prstGeom>
        </p:spPr>
      </p:pic>
      <p:sp>
        <p:nvSpPr>
          <p:cNvPr id="10" name="TextBox 13">
            <a:extLst>
              <a:ext uri="{FF2B5EF4-FFF2-40B4-BE49-F238E27FC236}">
                <a16:creationId xmlns:a16="http://schemas.microsoft.com/office/drawing/2014/main" id="{E95CC0B6-7C01-102B-6C87-8109D5058495}"/>
              </a:ext>
            </a:extLst>
          </p:cNvPr>
          <p:cNvSpPr txBox="1"/>
          <p:nvPr/>
        </p:nvSpPr>
        <p:spPr>
          <a:xfrm>
            <a:off x="762000" y="9559268"/>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269536" y="4349894"/>
            <a:ext cx="25783492" cy="9586163"/>
          </a:xfrm>
          <a:prstGeom prst="rect">
            <a:avLst/>
          </a:prstGeom>
          <a:solidFill>
            <a:srgbClr val="000000">
              <a:alpha val="6667"/>
            </a:srgbClr>
          </a:solidFill>
        </p:spPr>
        <p:txBody>
          <a:bodyPr/>
          <a:lstStyle/>
          <a:p>
            <a:endParaRPr lang="LID4096" dirty="0"/>
          </a:p>
        </p:txBody>
      </p:sp>
      <p:sp>
        <p:nvSpPr>
          <p:cNvPr id="5" name="Freeform 5"/>
          <p:cNvSpPr/>
          <p:nvPr/>
        </p:nvSpPr>
        <p:spPr>
          <a:xfrm>
            <a:off x="11831220" y="9017877"/>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sp>
        <p:nvSpPr>
          <p:cNvPr id="6" name="Freeform 6"/>
          <p:cNvSpPr/>
          <p:nvPr/>
        </p:nvSpPr>
        <p:spPr>
          <a:xfrm>
            <a:off x="1089660" y="-56027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dirty="0"/>
          </a:p>
        </p:txBody>
      </p:sp>
      <p:sp>
        <p:nvSpPr>
          <p:cNvPr id="7" name="AutoShape 7"/>
          <p:cNvSpPr/>
          <p:nvPr/>
        </p:nvSpPr>
        <p:spPr>
          <a:xfrm>
            <a:off x="1028700" y="7886700"/>
            <a:ext cx="16230600" cy="169519"/>
          </a:xfrm>
          <a:prstGeom prst="rect">
            <a:avLst/>
          </a:prstGeom>
          <a:solidFill>
            <a:srgbClr val="FFFFFF"/>
          </a:solidFill>
        </p:spPr>
        <p:txBody>
          <a:bodyPr/>
          <a:lstStyle/>
          <a:p>
            <a:endParaRPr lang="LID4096"/>
          </a:p>
        </p:txBody>
      </p:sp>
      <p:sp>
        <p:nvSpPr>
          <p:cNvPr id="8" name="AutoShape 8"/>
          <p:cNvSpPr/>
          <p:nvPr/>
        </p:nvSpPr>
        <p:spPr>
          <a:xfrm>
            <a:off x="1028700" y="2459381"/>
            <a:ext cx="16230600" cy="169519"/>
          </a:xfrm>
          <a:prstGeom prst="rect">
            <a:avLst/>
          </a:prstGeom>
          <a:solidFill>
            <a:srgbClr val="FFFFFF"/>
          </a:solidFill>
        </p:spPr>
        <p:txBody>
          <a:bodyPr/>
          <a:lstStyle/>
          <a:p>
            <a:endParaRPr lang="LID4096"/>
          </a:p>
        </p:txBody>
      </p:sp>
      <p:grpSp>
        <p:nvGrpSpPr>
          <p:cNvPr id="28" name="Group 27">
            <a:extLst>
              <a:ext uri="{FF2B5EF4-FFF2-40B4-BE49-F238E27FC236}">
                <a16:creationId xmlns:a16="http://schemas.microsoft.com/office/drawing/2014/main" id="{F99779FB-687C-D927-768C-C7A5093285F5}"/>
              </a:ext>
            </a:extLst>
          </p:cNvPr>
          <p:cNvGrpSpPr/>
          <p:nvPr/>
        </p:nvGrpSpPr>
        <p:grpSpPr>
          <a:xfrm>
            <a:off x="30481" y="2796002"/>
            <a:ext cx="10180320" cy="4646589"/>
            <a:chOff x="30481" y="2796002"/>
            <a:chExt cx="10180320" cy="4646589"/>
          </a:xfrm>
        </p:grpSpPr>
        <p:sp>
          <p:nvSpPr>
            <p:cNvPr id="26" name="AutoShape 3">
              <a:extLst>
                <a:ext uri="{FF2B5EF4-FFF2-40B4-BE49-F238E27FC236}">
                  <a16:creationId xmlns:a16="http://schemas.microsoft.com/office/drawing/2014/main" id="{CCA6839D-148B-DA44-F88D-8B5A9603C974}"/>
                </a:ext>
              </a:extLst>
            </p:cNvPr>
            <p:cNvSpPr/>
            <p:nvPr/>
          </p:nvSpPr>
          <p:spPr>
            <a:xfrm>
              <a:off x="30481" y="2796002"/>
              <a:ext cx="10180320" cy="4323330"/>
            </a:xfrm>
            <a:prstGeom prst="rect">
              <a:avLst/>
            </a:prstGeom>
            <a:solidFill>
              <a:srgbClr val="362975"/>
            </a:solidFill>
          </p:spPr>
          <p:txBody>
            <a:bodyPr/>
            <a:lstStyle/>
            <a:p>
              <a:endParaRPr lang="LID4096"/>
            </a:p>
          </p:txBody>
        </p:sp>
        <p:sp>
          <p:nvSpPr>
            <p:cNvPr id="12" name="TextBox 12"/>
            <p:cNvSpPr txBox="1"/>
            <p:nvPr/>
          </p:nvSpPr>
          <p:spPr>
            <a:xfrm>
              <a:off x="1028700" y="2844409"/>
              <a:ext cx="7727311" cy="4598182"/>
            </a:xfrm>
            <a:prstGeom prst="rect">
              <a:avLst/>
            </a:prstGeom>
          </p:spPr>
          <p:txBody>
            <a:bodyPr lIns="0" tIns="0" rIns="0" bIns="0" rtlCol="0" anchor="t">
              <a:spAutoFit/>
            </a:bodyPr>
            <a:lstStyle/>
            <a:p>
              <a:pPr algn="ctr">
                <a:lnSpc>
                  <a:spcPct val="90000"/>
                </a:lnSpc>
              </a:pPr>
              <a:r>
                <a:rPr lang="en-US" sz="16600" spc="-485" dirty="0">
                  <a:solidFill>
                    <a:srgbClr val="FF8201"/>
                  </a:solidFill>
                  <a:effectLst>
                    <a:glow rad="101600">
                      <a:schemeClr val="tx1">
                        <a:alpha val="60000"/>
                      </a:schemeClr>
                    </a:glow>
                  </a:effectLst>
                  <a:latin typeface="Montserrat 1 Ultra-Bold Italics"/>
                </a:rPr>
                <a:t>THANK YOU</a:t>
              </a:r>
            </a:p>
          </p:txBody>
        </p:sp>
      </p:grpSp>
      <p:sp>
        <p:nvSpPr>
          <p:cNvPr id="13" name="TextBox 13"/>
          <p:cNvSpPr txBox="1"/>
          <p:nvPr/>
        </p:nvSpPr>
        <p:spPr>
          <a:xfrm>
            <a:off x="1059180" y="7307624"/>
            <a:ext cx="7108266" cy="422167"/>
          </a:xfrm>
          <a:prstGeom prst="rect">
            <a:avLst/>
          </a:prstGeom>
        </p:spPr>
        <p:txBody>
          <a:bodyPr wrap="square" lIns="0" tIns="0" rIns="0" bIns="0" rtlCol="0" anchor="t">
            <a:spAutoFit/>
          </a:bodyPr>
          <a:lstStyle/>
          <a:p>
            <a:pPr>
              <a:lnSpc>
                <a:spcPts val="3510"/>
              </a:lnSpc>
            </a:pPr>
            <a:r>
              <a:rPr lang="en-US" sz="2700" dirty="0">
                <a:solidFill>
                  <a:srgbClr val="FFFFFF"/>
                </a:solidFill>
                <a:latin typeface="Montserrat 1 Italics"/>
              </a:rPr>
              <a:t>Looking forward to working with you all</a:t>
            </a:r>
          </a:p>
        </p:txBody>
      </p:sp>
      <p:sp>
        <p:nvSpPr>
          <p:cNvPr id="9" name="Freeform 9"/>
          <p:cNvSpPr/>
          <p:nvPr/>
        </p:nvSpPr>
        <p:spPr>
          <a:xfrm>
            <a:off x="10617695" y="4974510"/>
            <a:ext cx="631624" cy="631624"/>
          </a:xfrm>
          <a:custGeom>
            <a:avLst/>
            <a:gdLst/>
            <a:ahLst/>
            <a:cxnLst/>
            <a:rect l="l" t="t" r="r" b="b"/>
            <a:pathLst>
              <a:path w="631624" h="631624">
                <a:moveTo>
                  <a:pt x="0" y="0"/>
                </a:moveTo>
                <a:lnTo>
                  <a:pt x="631624" y="0"/>
                </a:lnTo>
                <a:lnTo>
                  <a:pt x="631624" y="631624"/>
                </a:lnTo>
                <a:lnTo>
                  <a:pt x="0" y="631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a:p>
        </p:txBody>
      </p:sp>
      <p:sp>
        <p:nvSpPr>
          <p:cNvPr id="15" name="TextBox 15"/>
          <p:cNvSpPr txBox="1"/>
          <p:nvPr/>
        </p:nvSpPr>
        <p:spPr>
          <a:xfrm>
            <a:off x="11633817" y="4856934"/>
            <a:ext cx="3067445" cy="627351"/>
          </a:xfrm>
          <a:prstGeom prst="rect">
            <a:avLst/>
          </a:prstGeom>
        </p:spPr>
        <p:txBody>
          <a:bodyPr wrap="square" lIns="0" tIns="0" rIns="0" bIns="0" rtlCol="0" anchor="t">
            <a:spAutoFit/>
          </a:bodyPr>
          <a:lstStyle/>
          <a:p>
            <a:pPr>
              <a:lnSpc>
                <a:spcPts val="5624"/>
              </a:lnSpc>
            </a:pPr>
            <a:r>
              <a:rPr lang="en-US" sz="2800" spc="49" dirty="0">
                <a:solidFill>
                  <a:srgbClr val="FFFFFF"/>
                </a:solidFill>
                <a:latin typeface="Montserrat 1"/>
              </a:rPr>
              <a:t>+972-217-4660</a:t>
            </a:r>
          </a:p>
        </p:txBody>
      </p:sp>
      <p:sp>
        <p:nvSpPr>
          <p:cNvPr id="16" name="TextBox 16"/>
          <p:cNvSpPr txBox="1"/>
          <p:nvPr/>
        </p:nvSpPr>
        <p:spPr>
          <a:xfrm>
            <a:off x="11633817" y="6600232"/>
            <a:ext cx="6501783" cy="2063642"/>
          </a:xfrm>
          <a:prstGeom prst="rect">
            <a:avLst/>
          </a:prstGeom>
        </p:spPr>
        <p:txBody>
          <a:bodyPr wrap="square" lIns="0" tIns="0" rIns="0" bIns="0" rtlCol="0" anchor="t">
            <a:spAutoFit/>
          </a:bodyPr>
          <a:lstStyle/>
          <a:p>
            <a:pPr>
              <a:lnSpc>
                <a:spcPts val="5624"/>
              </a:lnSpc>
            </a:pPr>
            <a:r>
              <a:rPr lang="en-US" sz="2800" spc="49" dirty="0">
                <a:solidFill>
                  <a:srgbClr val="FFFFFF"/>
                </a:solidFill>
                <a:latin typeface="Montserrat 1"/>
              </a:rPr>
              <a:t>adwalker@walkergi.info </a:t>
            </a:r>
          </a:p>
          <a:p>
            <a:pPr>
              <a:lnSpc>
                <a:spcPts val="5624"/>
              </a:lnSpc>
            </a:pPr>
            <a:r>
              <a:rPr lang="en-US" sz="2800" spc="49" dirty="0">
                <a:solidFill>
                  <a:srgbClr val="FFFFFF"/>
                </a:solidFill>
                <a:latin typeface="Montserrat 1"/>
              </a:rPr>
              <a:t>www.walkergi.info  www.walkergi.org</a:t>
            </a:r>
          </a:p>
        </p:txBody>
      </p:sp>
      <p:sp>
        <p:nvSpPr>
          <p:cNvPr id="20" name="TextBox 13">
            <a:extLst>
              <a:ext uri="{FF2B5EF4-FFF2-40B4-BE49-F238E27FC236}">
                <a16:creationId xmlns:a16="http://schemas.microsoft.com/office/drawing/2014/main" id="{C68FFB82-66BC-10EF-1E03-9A34F249A455}"/>
              </a:ext>
            </a:extLst>
          </p:cNvPr>
          <p:cNvSpPr txBox="1"/>
          <p:nvPr/>
        </p:nvSpPr>
        <p:spPr>
          <a:xfrm>
            <a:off x="9601200" y="3619500"/>
            <a:ext cx="9027008" cy="699615"/>
          </a:xfrm>
          <a:prstGeom prst="rect">
            <a:avLst/>
          </a:prstGeom>
        </p:spPr>
        <p:txBody>
          <a:bodyPr wrap="square" lIns="0" tIns="0" rIns="0" bIns="0" rtlCol="0" anchor="t">
            <a:spAutoFit/>
          </a:bodyPr>
          <a:lstStyle/>
          <a:p>
            <a:pPr algn="ctr">
              <a:lnSpc>
                <a:spcPts val="5100"/>
              </a:lnSpc>
            </a:pPr>
            <a:r>
              <a:rPr lang="en-US" sz="6600" spc="58" dirty="0">
                <a:solidFill>
                  <a:srgbClr val="FFFFFF"/>
                </a:solidFill>
                <a:effectLst>
                  <a:glow rad="101600">
                    <a:schemeClr val="tx1">
                      <a:alpha val="60000"/>
                    </a:schemeClr>
                  </a:glow>
                </a:effectLst>
                <a:latin typeface="Montserrat 1 Ultra-Bold"/>
              </a:rPr>
              <a:t>AD WALKER</a:t>
            </a:r>
          </a:p>
        </p:txBody>
      </p:sp>
      <p:sp>
        <p:nvSpPr>
          <p:cNvPr id="22" name="TextBox 21">
            <a:extLst>
              <a:ext uri="{FF2B5EF4-FFF2-40B4-BE49-F238E27FC236}">
                <a16:creationId xmlns:a16="http://schemas.microsoft.com/office/drawing/2014/main" id="{7007D366-61D3-59A7-A793-F29EA5EC820D}"/>
              </a:ext>
            </a:extLst>
          </p:cNvPr>
          <p:cNvSpPr txBox="1"/>
          <p:nvPr/>
        </p:nvSpPr>
        <p:spPr>
          <a:xfrm>
            <a:off x="11405009" y="4197934"/>
            <a:ext cx="5572181" cy="646331"/>
          </a:xfrm>
          <a:prstGeom prst="rect">
            <a:avLst/>
          </a:prstGeom>
          <a:noFill/>
        </p:spPr>
        <p:txBody>
          <a:bodyPr wrap="square">
            <a:spAutoFit/>
          </a:bodyPr>
          <a:lstStyle/>
          <a:p>
            <a:pPr algn="ctr"/>
            <a:r>
              <a:rPr lang="en-US" sz="3600" b="1" i="1" dirty="0">
                <a:solidFill>
                  <a:schemeClr val="bg1"/>
                </a:solidFill>
                <a:effectLst/>
                <a:latin typeface="Aleo" panose="020F0302020204030203" pitchFamily="34" charset="0"/>
              </a:rPr>
              <a:t>Managing Member</a:t>
            </a:r>
            <a:endParaRPr lang="LID4096" sz="3600" b="1" i="1" dirty="0">
              <a:solidFill>
                <a:schemeClr val="bg1"/>
              </a:solidFill>
              <a:latin typeface="Aleo" panose="020F0302020204030203" pitchFamily="34" charset="0"/>
            </a:endParaRPr>
          </a:p>
        </p:txBody>
      </p:sp>
      <p:pic>
        <p:nvPicPr>
          <p:cNvPr id="24" name="Graphic 23" descr="Envelope with solid fill">
            <a:extLst>
              <a:ext uri="{FF2B5EF4-FFF2-40B4-BE49-F238E27FC236}">
                <a16:creationId xmlns:a16="http://schemas.microsoft.com/office/drawing/2014/main" id="{46E3BF2C-7E2D-4C39-D3AF-FCBF56865F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08373" y="6667500"/>
            <a:ext cx="762000" cy="762000"/>
          </a:xfrm>
          <a:prstGeom prst="rect">
            <a:avLst/>
          </a:prstGeom>
        </p:spPr>
      </p:pic>
      <p:sp>
        <p:nvSpPr>
          <p:cNvPr id="31" name="AutoShape 4">
            <a:extLst>
              <a:ext uri="{FF2B5EF4-FFF2-40B4-BE49-F238E27FC236}">
                <a16:creationId xmlns:a16="http://schemas.microsoft.com/office/drawing/2014/main" id="{456A2949-62DC-AE1A-2869-8F9E670C9B37}"/>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pic>
        <p:nvPicPr>
          <p:cNvPr id="3" name="Picture 2" descr="A black background with gold text&#10;&#10;Description automatically generated">
            <a:extLst>
              <a:ext uri="{FF2B5EF4-FFF2-40B4-BE49-F238E27FC236}">
                <a16:creationId xmlns:a16="http://schemas.microsoft.com/office/drawing/2014/main" id="{045CCEEF-E36E-8FC3-BFDF-B1F34411FD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7800" y="190500"/>
            <a:ext cx="7156449" cy="2133600"/>
          </a:xfrm>
          <a:prstGeom prst="rect">
            <a:avLst/>
          </a:prstGeom>
        </p:spPr>
      </p:pic>
      <p:sp>
        <p:nvSpPr>
          <p:cNvPr id="10" name="Freeform 9" descr="Printer with solid fill">
            <a:extLst>
              <a:ext uri="{FF2B5EF4-FFF2-40B4-BE49-F238E27FC236}">
                <a16:creationId xmlns:a16="http://schemas.microsoft.com/office/drawing/2014/main" id="{7356315D-400F-5A4D-4EA0-297BD0535B2E}"/>
              </a:ext>
            </a:extLst>
          </p:cNvPr>
          <p:cNvSpPr/>
          <p:nvPr/>
        </p:nvSpPr>
        <p:spPr>
          <a:xfrm>
            <a:off x="10668000" y="5829300"/>
            <a:ext cx="631624" cy="631624"/>
          </a:xfrm>
          <a:custGeom>
            <a:avLst/>
            <a:gdLst/>
            <a:ahLst/>
            <a:cxnLst/>
            <a:rect l="l" t="t" r="r" b="b"/>
            <a:pathLst>
              <a:path w="631624" h="631624">
                <a:moveTo>
                  <a:pt x="0" y="0"/>
                </a:moveTo>
                <a:lnTo>
                  <a:pt x="631624" y="0"/>
                </a:lnTo>
                <a:lnTo>
                  <a:pt x="631624" y="631624"/>
                </a:lnTo>
                <a:lnTo>
                  <a:pt x="0" y="631624"/>
                </a:lnTo>
                <a:lnTo>
                  <a:pt x="0" y="0"/>
                </a:lnTo>
                <a:close/>
              </a:path>
            </a:pathLst>
          </a:cu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txBody>
          <a:bodyPr/>
          <a:lstStyle/>
          <a:p>
            <a:endParaRPr lang="LID4096"/>
          </a:p>
        </p:txBody>
      </p:sp>
      <p:sp>
        <p:nvSpPr>
          <p:cNvPr id="11" name="TextBox 15">
            <a:extLst>
              <a:ext uri="{FF2B5EF4-FFF2-40B4-BE49-F238E27FC236}">
                <a16:creationId xmlns:a16="http://schemas.microsoft.com/office/drawing/2014/main" id="{B0FDD4C8-9241-8E33-9102-8927A78D696B}"/>
              </a:ext>
            </a:extLst>
          </p:cNvPr>
          <p:cNvSpPr txBox="1"/>
          <p:nvPr/>
        </p:nvSpPr>
        <p:spPr>
          <a:xfrm>
            <a:off x="11622210" y="5765900"/>
            <a:ext cx="3067445" cy="627351"/>
          </a:xfrm>
          <a:prstGeom prst="rect">
            <a:avLst/>
          </a:prstGeom>
        </p:spPr>
        <p:txBody>
          <a:bodyPr wrap="square" lIns="0" tIns="0" rIns="0" bIns="0" rtlCol="0" anchor="t">
            <a:spAutoFit/>
          </a:bodyPr>
          <a:lstStyle/>
          <a:p>
            <a:pPr>
              <a:lnSpc>
                <a:spcPts val="5624"/>
              </a:lnSpc>
            </a:pPr>
            <a:r>
              <a:rPr lang="en-US" sz="2800" spc="49" dirty="0">
                <a:solidFill>
                  <a:srgbClr val="FFFFFF"/>
                </a:solidFill>
                <a:latin typeface="Montserrat 1"/>
              </a:rPr>
              <a:t>+469-296-7376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332976"/>
            <a:chOff x="414370" y="3115324"/>
            <a:chExt cx="17873631" cy="2332976"/>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Attempted-Not Known</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476649"/>
              <a:chOff x="345025" y="4827602"/>
              <a:chExt cx="17111630" cy="1476649"/>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627351"/>
              </a:xfrm>
              <a:prstGeom prst="rect">
                <a:avLst/>
              </a:prstGeom>
            </p:spPr>
            <p:txBody>
              <a:bodyPr wrap="square" lIns="0" tIns="0" rIns="0" bIns="0" rtlCol="0" anchor="t">
                <a:spAutoFit/>
              </a:bodyPr>
              <a:lstStyle/>
              <a:p>
                <a:pPr marL="955674" lvl="1" indent="-685800">
                  <a:lnSpc>
                    <a:spcPts val="5624"/>
                  </a:lnSpc>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Delivery attempted, addressee not known at place of address</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26" name="Group 25">
            <a:extLst>
              <a:ext uri="{FF2B5EF4-FFF2-40B4-BE49-F238E27FC236}">
                <a16:creationId xmlns:a16="http://schemas.microsoft.com/office/drawing/2014/main" id="{9606FD65-37EC-CF78-CCC0-993FCDC17A75}"/>
              </a:ext>
            </a:extLst>
          </p:cNvPr>
          <p:cNvGrpSpPr/>
          <p:nvPr/>
        </p:nvGrpSpPr>
        <p:grpSpPr>
          <a:xfrm>
            <a:off x="2133600" y="5676900"/>
            <a:ext cx="16154400" cy="2332976"/>
            <a:chOff x="2133600" y="5676900"/>
            <a:chExt cx="16154400" cy="2332976"/>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Box Closed-No Order</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476649"/>
              <a:chOff x="345025" y="4827602"/>
              <a:chExt cx="16154400" cy="1476649"/>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627351"/>
              </a:xfrm>
              <a:prstGeom prst="rect">
                <a:avLst/>
              </a:prstGeom>
            </p:spPr>
            <p:txBody>
              <a:bodyPr wrap="square" lIns="0" tIns="0" rIns="0" bIns="0" rtlCol="0" anchor="t">
                <a:spAutoFit/>
              </a:bodyPr>
              <a:lstStyle/>
              <a:p>
                <a:pPr marL="955674" lvl="1" indent="-685800">
                  <a:lnSpc>
                    <a:spcPts val="5624"/>
                  </a:lnSpc>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Post office box closed for nonpayment of rent</a:t>
                </a:r>
                <a:endParaRPr lang="en-US" sz="2800" i="1" spc="49" dirty="0">
                  <a:solidFill>
                    <a:srgbClr val="212423"/>
                  </a:solidFill>
                  <a:latin typeface="Montserrat SemiBold" pitchFamily="2" charset="0"/>
                </a:endParaRP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1" name="TextBox 13">
            <a:extLst>
              <a:ext uri="{FF2B5EF4-FFF2-40B4-BE49-F238E27FC236}">
                <a16:creationId xmlns:a16="http://schemas.microsoft.com/office/drawing/2014/main" id="{CF8D8CA8-0A59-BDAC-BFE8-5344CA3B955F}"/>
              </a:ext>
            </a:extLst>
          </p:cNvPr>
          <p:cNvSpPr txBox="1"/>
          <p:nvPr/>
        </p:nvSpPr>
        <p:spPr>
          <a:xfrm>
            <a:off x="2209800" y="9029700"/>
            <a:ext cx="16078200"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NOTICE</a:t>
            </a:r>
            <a:r>
              <a:rPr kumimoji="0" lang="en-US" sz="2400"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 An interested person whose address or whereabouts is not known may be served by publication</a:t>
            </a:r>
          </a:p>
        </p:txBody>
      </p:sp>
      <p:sp>
        <p:nvSpPr>
          <p:cNvPr id="12" name="TextBox 13">
            <a:extLst>
              <a:ext uri="{FF2B5EF4-FFF2-40B4-BE49-F238E27FC236}">
                <a16:creationId xmlns:a16="http://schemas.microsoft.com/office/drawing/2014/main" id="{AC48FBD1-1BBA-420D-29F2-EC175B18342C}"/>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366769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3429174"/>
            <a:chOff x="414370" y="3115324"/>
            <a:chExt cx="17873631" cy="3429174"/>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Deceased</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2572847"/>
              <a:chOff x="345025" y="4827602"/>
              <a:chExt cx="17111630" cy="2572847"/>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1723549"/>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Used only when known that addressee is deceased and mail is not properly deliverable to another person. This endorsement must be made personally by delivery employee and under no circumstance may it be rubber-stamped. Mail addressed in care of another is marked to show which person is deceased.</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6134100"/>
            <a:ext cx="16154400" cy="2332976"/>
            <a:chOff x="2133600" y="5676900"/>
            <a:chExt cx="16154400" cy="2332976"/>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Delivery Suspended to Commercial Mail Receiving Agency</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476649"/>
              <a:chOff x="345025" y="4827602"/>
              <a:chExt cx="16154400" cy="1476649"/>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627351"/>
              </a:xfrm>
              <a:prstGeom prst="rect">
                <a:avLst/>
              </a:prstGeom>
            </p:spPr>
            <p:txBody>
              <a:bodyPr wrap="square" lIns="0" tIns="0" rIns="0" bIns="0" rtlCol="0" anchor="t">
                <a:spAutoFit/>
              </a:bodyPr>
              <a:lstStyle/>
              <a:p>
                <a:pPr marL="955674" lvl="1" indent="-685800">
                  <a:lnSpc>
                    <a:spcPts val="5624"/>
                  </a:lnSpc>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Failure to comply with Condition of Delivery section D042.25 through D042.2.7</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A39E8F1C-0AD5-E750-36DF-67386C14A76C}"/>
              </a:ext>
            </a:extLst>
          </p:cNvPr>
          <p:cNvSpPr txBox="1"/>
          <p:nvPr/>
        </p:nvSpPr>
        <p:spPr>
          <a:xfrm>
            <a:off x="2209800" y="9029700"/>
            <a:ext cx="16078200"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NOTICE</a:t>
            </a:r>
            <a:r>
              <a:rPr kumimoji="0" lang="en-US" sz="2400"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 An interested person whose address or whereabouts is not known may be served by publication</a:t>
            </a:r>
          </a:p>
        </p:txBody>
      </p:sp>
      <p:sp>
        <p:nvSpPr>
          <p:cNvPr id="13" name="TextBox 13">
            <a:extLst>
              <a:ext uri="{FF2B5EF4-FFF2-40B4-BE49-F238E27FC236}">
                <a16:creationId xmlns:a16="http://schemas.microsoft.com/office/drawing/2014/main" id="{C9C01129-5551-309E-406F-362C231D77D0}"/>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147972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136512"/>
            <a:chOff x="414370" y="3115324"/>
            <a:chExt cx="17873631" cy="2136512"/>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lllegible</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280185"/>
              <a:chOff x="345025" y="4827602"/>
              <a:chExt cx="17111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 not readable</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5448300"/>
            <a:ext cx="16154400" cy="2998287"/>
            <a:chOff x="2133600" y="5676900"/>
            <a:chExt cx="16154400" cy="2998287"/>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ln Dispute</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2141960"/>
              <a:chOff x="345025" y="4827602"/>
              <a:chExt cx="16154400" cy="2141960"/>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1292662"/>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returned to sender by order of chief field counsel (or under D042) because of dispute about right to delivery of mail and cannot be determined which of disputing to mail.</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AB027BB1-0575-C955-D570-180C7EAD8126}"/>
              </a:ext>
            </a:extLst>
          </p:cNvPr>
          <p:cNvSpPr txBox="1"/>
          <p:nvPr/>
        </p:nvSpPr>
        <p:spPr>
          <a:xfrm>
            <a:off x="2209800" y="9029700"/>
            <a:ext cx="16078200"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NOTICE</a:t>
            </a:r>
            <a:r>
              <a:rPr kumimoji="0" lang="en-US" sz="2400"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 An interested person whose address or whereabouts is not known may be served by publication</a:t>
            </a:r>
          </a:p>
        </p:txBody>
      </p:sp>
      <p:sp>
        <p:nvSpPr>
          <p:cNvPr id="13" name="TextBox 13">
            <a:extLst>
              <a:ext uri="{FF2B5EF4-FFF2-40B4-BE49-F238E27FC236}">
                <a16:creationId xmlns:a16="http://schemas.microsoft.com/office/drawing/2014/main" id="{0AA1A045-AEEF-EBE5-7806-2E7A4E50019F}"/>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297007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315137" y="4317283"/>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567399"/>
            <a:chOff x="414370" y="3115324"/>
            <a:chExt cx="17873631" cy="2567399"/>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lnsufficient Address</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711072"/>
              <a:chOff x="345025" y="4827602"/>
              <a:chExt cx="17111630" cy="1711072"/>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861774"/>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from another post office without number. street, box number, route number, or geographical section of city or city and state omitted and correct address not known.</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6054988"/>
            <a:ext cx="16154400" cy="2136512"/>
            <a:chOff x="2133600" y="5676900"/>
            <a:chExt cx="16154400" cy="2136512"/>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Moved, Left No Address</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280185"/>
              <a:chOff x="345025" y="4827602"/>
              <a:chExt cx="16154400" cy="1280185"/>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Addressee moved and filed no change-of-address order</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CFB7D400-FFC0-077B-CD22-46334EB79C95}"/>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
        <p:nvSpPr>
          <p:cNvPr id="13" name="TextBox 12">
            <a:extLst>
              <a:ext uri="{FF2B5EF4-FFF2-40B4-BE49-F238E27FC236}">
                <a16:creationId xmlns:a16="http://schemas.microsoft.com/office/drawing/2014/main" id="{FF8E2B85-AC7A-9255-2370-73FDD7E7ABBF}"/>
              </a:ext>
            </a:extLst>
          </p:cNvPr>
          <p:cNvSpPr txBox="1"/>
          <p:nvPr/>
        </p:nvSpPr>
        <p:spPr>
          <a:xfrm>
            <a:off x="2398175" y="8464319"/>
            <a:ext cx="11353800" cy="1200329"/>
          </a:xfrm>
          <a:prstGeom prst="rect">
            <a:avLst/>
          </a:prstGeom>
          <a:noFill/>
        </p:spPr>
        <p:txBody>
          <a:bodyPr wrap="square" rtlCol="0">
            <a:spAutoFit/>
          </a:bodyPr>
          <a:lstStyle/>
          <a:p>
            <a:r>
              <a:rPr lang="en-US" sz="2400" b="1" dirty="0">
                <a:solidFill>
                  <a:srgbClr val="FF0000"/>
                </a:solidFill>
              </a:rPr>
              <a:t>Definition For Whereabouts Unknown</a:t>
            </a:r>
          </a:p>
          <a:p>
            <a:r>
              <a:rPr lang="en-US" sz="2400" b="1" dirty="0">
                <a:solidFill>
                  <a:srgbClr val="FF0000"/>
                </a:solidFill>
              </a:rPr>
              <a:t>Consider the creditor’s whereabouts unknown if we cannot locate the creditor at the last known address and after completing all required actions to locate the creditor.</a:t>
            </a:r>
          </a:p>
        </p:txBody>
      </p:sp>
    </p:spTree>
    <p:extLst>
      <p:ext uri="{BB962C8B-B14F-4D97-AF65-F5344CB8AC3E}">
        <p14:creationId xmlns:p14="http://schemas.microsoft.com/office/powerpoint/2010/main" val="65038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136512"/>
            <a:chOff x="414370" y="3115324"/>
            <a:chExt cx="17873631" cy="2136512"/>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No Mail Receptacle</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280185"/>
              <a:chOff x="345025" y="4827602"/>
              <a:chExt cx="17111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Addressee failed to provide a receptacle for receipt of mail.</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4914900"/>
            <a:ext cx="16154400" cy="2136512"/>
            <a:chOff x="2133600" y="5676900"/>
            <a:chExt cx="16154400" cy="2136512"/>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No Such Number</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280185"/>
              <a:chOff x="345025" y="4827602"/>
              <a:chExt cx="16154400" cy="1280185"/>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Addressed to nonexistent number and correct number not known</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2" name="Group 11">
            <a:extLst>
              <a:ext uri="{FF2B5EF4-FFF2-40B4-BE49-F238E27FC236}">
                <a16:creationId xmlns:a16="http://schemas.microsoft.com/office/drawing/2014/main" id="{B2331CF3-FF73-BC50-9AA8-EFE8DD95EF61}"/>
              </a:ext>
            </a:extLst>
          </p:cNvPr>
          <p:cNvGrpSpPr/>
          <p:nvPr/>
        </p:nvGrpSpPr>
        <p:grpSpPr>
          <a:xfrm>
            <a:off x="3886200" y="7277100"/>
            <a:ext cx="16154400" cy="2136512"/>
            <a:chOff x="2133600" y="5676900"/>
            <a:chExt cx="16154400" cy="2136512"/>
          </a:xfrm>
        </p:grpSpPr>
        <p:grpSp>
          <p:nvGrpSpPr>
            <p:cNvPr id="13" name="Group 12">
              <a:extLst>
                <a:ext uri="{FF2B5EF4-FFF2-40B4-BE49-F238E27FC236}">
                  <a16:creationId xmlns:a16="http://schemas.microsoft.com/office/drawing/2014/main" id="{4C88C529-5222-5541-E870-B68FFCCB7F0D}"/>
                </a:ext>
              </a:extLst>
            </p:cNvPr>
            <p:cNvGrpSpPr/>
            <p:nvPr/>
          </p:nvGrpSpPr>
          <p:grpSpPr>
            <a:xfrm>
              <a:off x="2136845" y="5676900"/>
              <a:ext cx="16151155" cy="673401"/>
              <a:chOff x="417615" y="3115324"/>
              <a:chExt cx="16151155" cy="673401"/>
            </a:xfrm>
          </p:grpSpPr>
          <p:sp>
            <p:nvSpPr>
              <p:cNvPr id="26" name="TextBox 8">
                <a:extLst>
                  <a:ext uri="{FF2B5EF4-FFF2-40B4-BE49-F238E27FC236}">
                    <a16:creationId xmlns:a16="http://schemas.microsoft.com/office/drawing/2014/main" id="{9D6B595F-6DB0-9671-7188-8B5C007C09AA}"/>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No Such 0ffice in State</a:t>
                </a:r>
                <a:endParaRPr lang="en-US" sz="2800" i="1" spc="49" dirty="0">
                  <a:solidFill>
                    <a:srgbClr val="212423"/>
                  </a:solidFill>
                  <a:latin typeface="Montserrat SemiBold" pitchFamily="2" charset="0"/>
                </a:endParaRPr>
              </a:p>
            </p:txBody>
          </p:sp>
          <p:sp>
            <p:nvSpPr>
              <p:cNvPr id="27" name="TextBox 8">
                <a:extLst>
                  <a:ext uri="{FF2B5EF4-FFF2-40B4-BE49-F238E27FC236}">
                    <a16:creationId xmlns:a16="http://schemas.microsoft.com/office/drawing/2014/main" id="{F5327443-10EA-E88E-43C5-82DC32FCCB2A}"/>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14" name="Group 13">
              <a:extLst>
                <a:ext uri="{FF2B5EF4-FFF2-40B4-BE49-F238E27FC236}">
                  <a16:creationId xmlns:a16="http://schemas.microsoft.com/office/drawing/2014/main" id="{C1FC6391-1E6C-0C3A-6E54-67FACD1C386A}"/>
                </a:ext>
              </a:extLst>
            </p:cNvPr>
            <p:cNvGrpSpPr/>
            <p:nvPr/>
          </p:nvGrpSpPr>
          <p:grpSpPr>
            <a:xfrm>
              <a:off x="2133600" y="6533227"/>
              <a:ext cx="16154400" cy="1280185"/>
              <a:chOff x="345025" y="4827602"/>
              <a:chExt cx="16154400" cy="1280185"/>
            </a:xfrm>
          </p:grpSpPr>
          <p:sp>
            <p:nvSpPr>
              <p:cNvPr id="15" name="TextBox 8">
                <a:extLst>
                  <a:ext uri="{FF2B5EF4-FFF2-40B4-BE49-F238E27FC236}">
                    <a16:creationId xmlns:a16="http://schemas.microsoft.com/office/drawing/2014/main" id="{ADFA07DF-B0D2-7218-594B-56F17E6B274C}"/>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Addressed to nonexistent post office</a:t>
                </a:r>
              </a:p>
            </p:txBody>
          </p:sp>
          <p:sp>
            <p:nvSpPr>
              <p:cNvPr id="16" name="TextBox 8">
                <a:extLst>
                  <a:ext uri="{FF2B5EF4-FFF2-40B4-BE49-F238E27FC236}">
                    <a16:creationId xmlns:a16="http://schemas.microsoft.com/office/drawing/2014/main" id="{0BBE3B13-EEBD-F37D-1673-2FB9B1BEFB76}"/>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29" name="TextBox 13">
            <a:extLst>
              <a:ext uri="{FF2B5EF4-FFF2-40B4-BE49-F238E27FC236}">
                <a16:creationId xmlns:a16="http://schemas.microsoft.com/office/drawing/2014/main" id="{89ADE6E0-A157-AB0D-1B4C-D70ADCD59B36}"/>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273887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dirty="0"/>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136512"/>
            <a:chOff x="414370" y="3115324"/>
            <a:chExt cx="17873631" cy="2136512"/>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No Such Street</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1280185"/>
              <a:chOff x="345025" y="4827602"/>
              <a:chExt cx="17111630" cy="1280185"/>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Addressed to nonexistent street and correct street not known.</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5753100"/>
            <a:ext cx="16154400" cy="2567399"/>
            <a:chOff x="2133600" y="5676900"/>
            <a:chExt cx="16154400" cy="2567399"/>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Not Deliverable as Addressed-Unable to Forward</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711072"/>
              <a:chOff x="345025" y="4827602"/>
              <a:chExt cx="16154400" cy="1711072"/>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861774"/>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Mail undeliverable at address given; no change-of-address order on file; forwarding order expired.</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68D31E64-4685-9B21-3EF6-8D5AFCB3AB8C}"/>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
        <p:nvSpPr>
          <p:cNvPr id="13" name="TextBox 12">
            <a:extLst>
              <a:ext uri="{FF2B5EF4-FFF2-40B4-BE49-F238E27FC236}">
                <a16:creationId xmlns:a16="http://schemas.microsoft.com/office/drawing/2014/main" id="{210868B9-A663-E66E-FDD5-62F956162D42}"/>
              </a:ext>
            </a:extLst>
          </p:cNvPr>
          <p:cNvSpPr txBox="1"/>
          <p:nvPr/>
        </p:nvSpPr>
        <p:spPr>
          <a:xfrm>
            <a:off x="2466109" y="8743771"/>
            <a:ext cx="13487401" cy="1200329"/>
          </a:xfrm>
          <a:prstGeom prst="rect">
            <a:avLst/>
          </a:prstGeom>
          <a:noFill/>
        </p:spPr>
        <p:txBody>
          <a:bodyPr wrap="square" rtlCol="0">
            <a:spAutoFit/>
          </a:bodyPr>
          <a:lstStyle/>
          <a:p>
            <a:r>
              <a:rPr lang="en-US" sz="2400" b="1" dirty="0">
                <a:solidFill>
                  <a:srgbClr val="FF0000"/>
                </a:solidFill>
              </a:rPr>
              <a:t>Definition For Whereabouts Unknown</a:t>
            </a:r>
          </a:p>
          <a:p>
            <a:r>
              <a:rPr lang="en-US" sz="2400" b="1" dirty="0">
                <a:solidFill>
                  <a:srgbClr val="FF0000"/>
                </a:solidFill>
              </a:rPr>
              <a:t>Consider the creditor’s whereabouts unknown if we cannot locate the creditor at the last known address and after completing all required actions to locate the creditor.</a:t>
            </a:r>
          </a:p>
        </p:txBody>
      </p:sp>
    </p:spTree>
    <p:extLst>
      <p:ext uri="{BB962C8B-B14F-4D97-AF65-F5344CB8AC3E}">
        <p14:creationId xmlns:p14="http://schemas.microsoft.com/office/powerpoint/2010/main" val="261122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txBody>
          <a:bodyPr/>
          <a:lstStyle/>
          <a:p>
            <a:endParaRPr lang="LID4096"/>
          </a:p>
        </p:txBody>
      </p:sp>
      <p:sp>
        <p:nvSpPr>
          <p:cNvPr id="3" name="AutoShape 3"/>
          <p:cNvSpPr/>
          <p:nvPr/>
        </p:nvSpPr>
        <p:spPr>
          <a:xfrm rot="2700000">
            <a:off x="-2237912" y="8639761"/>
            <a:ext cx="5293007" cy="2487400"/>
          </a:xfrm>
          <a:prstGeom prst="rect">
            <a:avLst/>
          </a:prstGeom>
          <a:solidFill>
            <a:srgbClr val="213559"/>
          </a:solidFill>
        </p:spPr>
        <p:txBody>
          <a:bodyPr/>
          <a:lstStyle/>
          <a:p>
            <a:endParaRPr lang="LID4096"/>
          </a:p>
        </p:txBody>
      </p:sp>
      <p:grpSp>
        <p:nvGrpSpPr>
          <p:cNvPr id="7" name="Group 7"/>
          <p:cNvGrpSpPr/>
          <p:nvPr/>
        </p:nvGrpSpPr>
        <p:grpSpPr>
          <a:xfrm>
            <a:off x="-650630" y="342900"/>
            <a:ext cx="13985630" cy="1905000"/>
            <a:chOff x="0" y="0"/>
            <a:chExt cx="4161103" cy="660400"/>
          </a:xfrm>
          <a:solidFill>
            <a:srgbClr val="362975"/>
          </a:solidFill>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grpFill/>
          </p:spPr>
          <p:txBody>
            <a:bodyPr/>
            <a:lstStyle/>
            <a:p>
              <a:endParaRPr lang="LID4096"/>
            </a:p>
          </p:txBody>
        </p:sp>
      </p:grpSp>
      <p:sp>
        <p:nvSpPr>
          <p:cNvPr id="24" name="TextBox 7">
            <a:extLst>
              <a:ext uri="{FF2B5EF4-FFF2-40B4-BE49-F238E27FC236}">
                <a16:creationId xmlns:a16="http://schemas.microsoft.com/office/drawing/2014/main" id="{9D7C309E-5F00-18D7-764F-542C534B3974}"/>
              </a:ext>
            </a:extLst>
          </p:cNvPr>
          <p:cNvSpPr txBox="1"/>
          <p:nvPr/>
        </p:nvSpPr>
        <p:spPr>
          <a:xfrm>
            <a:off x="381000" y="723900"/>
            <a:ext cx="12195610" cy="1334533"/>
          </a:xfrm>
          <a:prstGeom prst="rect">
            <a:avLst/>
          </a:prstGeom>
        </p:spPr>
        <p:txBody>
          <a:bodyPr wrap="square" lIns="0" tIns="0" rIns="0" bIns="0" rtlCol="0" anchor="ctr">
            <a:spAutoFit/>
          </a:bodyPr>
          <a:lstStyle/>
          <a:p>
            <a:pPr>
              <a:lnSpc>
                <a:spcPct val="80000"/>
              </a:lnSpc>
            </a:pPr>
            <a:r>
              <a:rPr lang="en-US" sz="5400" spc="-150" dirty="0">
                <a:solidFill>
                  <a:srgbClr val="FF8201"/>
                </a:solidFill>
                <a:effectLst>
                  <a:glow rad="101600">
                    <a:schemeClr val="tx1">
                      <a:alpha val="60000"/>
                    </a:schemeClr>
                  </a:glow>
                </a:effectLst>
                <a:latin typeface="Montserrat 1 Ultra-Bold Italics"/>
              </a:rPr>
              <a:t>USPS Endorsements for Mail Undeliverable as Addressed</a:t>
            </a:r>
          </a:p>
        </p:txBody>
      </p:sp>
      <p:sp>
        <p:nvSpPr>
          <p:cNvPr id="25" name="AutoShape 4">
            <a:extLst>
              <a:ext uri="{FF2B5EF4-FFF2-40B4-BE49-F238E27FC236}">
                <a16:creationId xmlns:a16="http://schemas.microsoft.com/office/drawing/2014/main" id="{51E9E8BC-7527-377A-B3ED-41AD250B1E9C}"/>
              </a:ext>
            </a:extLst>
          </p:cNvPr>
          <p:cNvSpPr/>
          <p:nvPr/>
        </p:nvSpPr>
        <p:spPr>
          <a:xfrm rot="10800000" flipH="1" flipV="1">
            <a:off x="0" y="8398281"/>
            <a:ext cx="1752600" cy="1888719"/>
          </a:xfrm>
          <a:prstGeom prst="rtTriangle">
            <a:avLst/>
          </a:prstGeom>
          <a:solidFill>
            <a:srgbClr val="33B0FF"/>
          </a:solidFill>
        </p:spPr>
        <p:txBody>
          <a:bodyPr/>
          <a:lstStyle/>
          <a:p>
            <a:endParaRPr lang="LID4096"/>
          </a:p>
        </p:txBody>
      </p:sp>
      <p:sp>
        <p:nvSpPr>
          <p:cNvPr id="35" name="Freeform 43">
            <a:extLst>
              <a:ext uri="{FF2B5EF4-FFF2-40B4-BE49-F238E27FC236}">
                <a16:creationId xmlns:a16="http://schemas.microsoft.com/office/drawing/2014/main" id="{986EADE7-CA37-548A-4F65-91434AEEDD59}"/>
              </a:ext>
            </a:extLst>
          </p:cNvPr>
          <p:cNvSpPr/>
          <p:nvPr/>
        </p:nvSpPr>
        <p:spPr>
          <a:xfrm>
            <a:off x="12222427" y="9722815"/>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pic>
        <p:nvPicPr>
          <p:cNvPr id="4" name="Picture 3" descr="A black background with gold text&#10;&#10;Description automatically generated">
            <a:extLst>
              <a:ext uri="{FF2B5EF4-FFF2-40B4-BE49-F238E27FC236}">
                <a16:creationId xmlns:a16="http://schemas.microsoft.com/office/drawing/2014/main" id="{FFC8A546-3A17-282B-D2A9-3D1E0445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521804"/>
            <a:ext cx="5022849" cy="1497496"/>
          </a:xfrm>
          <a:prstGeom prst="rect">
            <a:avLst/>
          </a:prstGeom>
        </p:spPr>
      </p:pic>
      <p:grpSp>
        <p:nvGrpSpPr>
          <p:cNvPr id="23" name="Group 22">
            <a:extLst>
              <a:ext uri="{FF2B5EF4-FFF2-40B4-BE49-F238E27FC236}">
                <a16:creationId xmlns:a16="http://schemas.microsoft.com/office/drawing/2014/main" id="{E6F26F54-6651-60D5-E370-B5BBD945CCF2}"/>
              </a:ext>
            </a:extLst>
          </p:cNvPr>
          <p:cNvGrpSpPr/>
          <p:nvPr/>
        </p:nvGrpSpPr>
        <p:grpSpPr>
          <a:xfrm>
            <a:off x="414370" y="2581924"/>
            <a:ext cx="17873631" cy="2998287"/>
            <a:chOff x="414370" y="3115324"/>
            <a:chExt cx="17873631" cy="2998287"/>
          </a:xfrm>
        </p:grpSpPr>
        <p:grpSp>
          <p:nvGrpSpPr>
            <p:cNvPr id="10" name="Group 9">
              <a:extLst>
                <a:ext uri="{FF2B5EF4-FFF2-40B4-BE49-F238E27FC236}">
                  <a16:creationId xmlns:a16="http://schemas.microsoft.com/office/drawing/2014/main" id="{1855B9D8-996C-4E18-2DA4-387D33E3A2D4}"/>
                </a:ext>
              </a:extLst>
            </p:cNvPr>
            <p:cNvGrpSpPr/>
            <p:nvPr/>
          </p:nvGrpSpPr>
          <p:grpSpPr>
            <a:xfrm>
              <a:off x="417615" y="3115324"/>
              <a:ext cx="17870386" cy="673401"/>
              <a:chOff x="417615" y="3115324"/>
              <a:chExt cx="17870386" cy="673401"/>
            </a:xfrm>
          </p:grpSpPr>
          <p:sp>
            <p:nvSpPr>
              <p:cNvPr id="28" name="TextBox 8">
                <a:extLst>
                  <a:ext uri="{FF2B5EF4-FFF2-40B4-BE49-F238E27FC236}">
                    <a16:creationId xmlns:a16="http://schemas.microsoft.com/office/drawing/2014/main" id="{7E8C4AF5-4610-9465-DBC1-AF328501722F}"/>
                  </a:ext>
                </a:extLst>
              </p:cNvPr>
              <p:cNvSpPr txBox="1"/>
              <p:nvPr/>
            </p:nvSpPr>
            <p:spPr>
              <a:xfrm>
                <a:off x="4419601" y="3115324"/>
                <a:ext cx="13868400"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Outside Delivery Limits</a:t>
                </a:r>
                <a:endParaRPr lang="en-US" sz="2800" i="1" spc="49" dirty="0">
                  <a:solidFill>
                    <a:srgbClr val="212423"/>
                  </a:solidFill>
                  <a:latin typeface="Montserrat SemiBold" pitchFamily="2" charset="0"/>
                </a:endParaRPr>
              </a:p>
            </p:txBody>
          </p:sp>
          <p:sp>
            <p:nvSpPr>
              <p:cNvPr id="32" name="TextBox 8">
                <a:extLst>
                  <a:ext uri="{FF2B5EF4-FFF2-40B4-BE49-F238E27FC236}">
                    <a16:creationId xmlns:a16="http://schemas.microsoft.com/office/drawing/2014/main" id="{99149468-50B0-E6DD-DC78-9A0080260A5E}"/>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9" name="Group 8">
              <a:extLst>
                <a:ext uri="{FF2B5EF4-FFF2-40B4-BE49-F238E27FC236}">
                  <a16:creationId xmlns:a16="http://schemas.microsoft.com/office/drawing/2014/main" id="{31ED4721-FA0B-E0C1-7F14-416B14B8289A}"/>
                </a:ext>
              </a:extLst>
            </p:cNvPr>
            <p:cNvGrpSpPr/>
            <p:nvPr/>
          </p:nvGrpSpPr>
          <p:grpSpPr>
            <a:xfrm>
              <a:off x="414370" y="3971651"/>
              <a:ext cx="17111630" cy="2141960"/>
              <a:chOff x="345025" y="4827602"/>
              <a:chExt cx="17111630" cy="2141960"/>
            </a:xfrm>
          </p:grpSpPr>
          <p:sp>
            <p:nvSpPr>
              <p:cNvPr id="5" name="TextBox 8">
                <a:extLst>
                  <a:ext uri="{FF2B5EF4-FFF2-40B4-BE49-F238E27FC236}">
                    <a16:creationId xmlns:a16="http://schemas.microsoft.com/office/drawing/2014/main" id="{BE87551F-D7CF-3433-E1FB-6381D0D113BE}"/>
                  </a:ext>
                </a:extLst>
              </p:cNvPr>
              <p:cNvSpPr txBox="1"/>
              <p:nvPr/>
            </p:nvSpPr>
            <p:spPr>
              <a:xfrm>
                <a:off x="609600" y="5676900"/>
                <a:ext cx="16847055" cy="1292662"/>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Addressed to location outside delivery limits of post office of address. Hold mail for out-of-bounds customers in general delivery for specified period unless addressee filed order</a:t>
                </a:r>
                <a:endParaRPr lang="en-US" sz="2800" i="1" spc="49" dirty="0">
                  <a:solidFill>
                    <a:srgbClr val="212423"/>
                  </a:solidFill>
                  <a:latin typeface="Montserrat SemiBold" pitchFamily="2" charset="0"/>
                </a:endParaRPr>
              </a:p>
            </p:txBody>
          </p:sp>
          <p:sp>
            <p:nvSpPr>
              <p:cNvPr id="6" name="TextBox 8">
                <a:extLst>
                  <a:ext uri="{FF2B5EF4-FFF2-40B4-BE49-F238E27FC236}">
                    <a16:creationId xmlns:a16="http://schemas.microsoft.com/office/drawing/2014/main" id="{27370B2F-1931-8598-2438-B9B3D21FDDBE}"/>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grpSp>
        <p:nvGrpSpPr>
          <p:cNvPr id="11" name="Group 10">
            <a:extLst>
              <a:ext uri="{FF2B5EF4-FFF2-40B4-BE49-F238E27FC236}">
                <a16:creationId xmlns:a16="http://schemas.microsoft.com/office/drawing/2014/main" id="{94CC40FB-2AD8-CBA2-A9E8-0DA7AE233B09}"/>
              </a:ext>
            </a:extLst>
          </p:cNvPr>
          <p:cNvGrpSpPr/>
          <p:nvPr/>
        </p:nvGrpSpPr>
        <p:grpSpPr>
          <a:xfrm>
            <a:off x="2133600" y="6081301"/>
            <a:ext cx="16154400" cy="2136512"/>
            <a:chOff x="2133600" y="5676900"/>
            <a:chExt cx="16154400" cy="2136512"/>
          </a:xfrm>
        </p:grpSpPr>
        <p:grpSp>
          <p:nvGrpSpPr>
            <p:cNvPr id="17" name="Group 16">
              <a:extLst>
                <a:ext uri="{FF2B5EF4-FFF2-40B4-BE49-F238E27FC236}">
                  <a16:creationId xmlns:a16="http://schemas.microsoft.com/office/drawing/2014/main" id="{71006437-2454-F62F-1568-22AC4B255D1C}"/>
                </a:ext>
              </a:extLst>
            </p:cNvPr>
            <p:cNvGrpSpPr/>
            <p:nvPr/>
          </p:nvGrpSpPr>
          <p:grpSpPr>
            <a:xfrm>
              <a:off x="2136845" y="5676900"/>
              <a:ext cx="16151155" cy="673401"/>
              <a:chOff x="417615" y="3115324"/>
              <a:chExt cx="16151155" cy="673401"/>
            </a:xfrm>
          </p:grpSpPr>
          <p:sp>
            <p:nvSpPr>
              <p:cNvPr id="18" name="TextBox 8">
                <a:extLst>
                  <a:ext uri="{FF2B5EF4-FFF2-40B4-BE49-F238E27FC236}">
                    <a16:creationId xmlns:a16="http://schemas.microsoft.com/office/drawing/2014/main" id="{160B9E8B-6C14-B77A-3974-C78F38AB4589}"/>
                  </a:ext>
                </a:extLst>
              </p:cNvPr>
              <p:cNvSpPr txBox="1"/>
              <p:nvPr/>
            </p:nvSpPr>
            <p:spPr>
              <a:xfrm>
                <a:off x="4419601" y="3115324"/>
                <a:ext cx="12149169" cy="627351"/>
              </a:xfrm>
              <a:prstGeom prst="rect">
                <a:avLst/>
              </a:prstGeom>
            </p:spPr>
            <p:txBody>
              <a:bodyPr wrap="square" lIns="0" tIns="0" rIns="0" bIns="0" rtlCol="0" anchor="t">
                <a:spAutoFit/>
              </a:bodyPr>
              <a:lstStyle/>
              <a:p>
                <a:pPr marL="269874" lvl="1">
                  <a:lnSpc>
                    <a:spcPts val="5624"/>
                  </a:lnSpc>
                </a:pPr>
                <a:r>
                  <a:rPr lang="en-US" sz="2800" spc="49" dirty="0">
                    <a:solidFill>
                      <a:srgbClr val="212423"/>
                    </a:solidFill>
                    <a:latin typeface="Montserrat 1"/>
                  </a:rPr>
                  <a:t>Refused</a:t>
                </a:r>
                <a:endParaRPr lang="en-US" sz="2800" i="1" spc="49" dirty="0">
                  <a:solidFill>
                    <a:srgbClr val="212423"/>
                  </a:solidFill>
                  <a:latin typeface="Montserrat SemiBold" pitchFamily="2" charset="0"/>
                </a:endParaRPr>
              </a:p>
            </p:txBody>
          </p:sp>
          <p:sp>
            <p:nvSpPr>
              <p:cNvPr id="19" name="TextBox 8">
                <a:extLst>
                  <a:ext uri="{FF2B5EF4-FFF2-40B4-BE49-F238E27FC236}">
                    <a16:creationId xmlns:a16="http://schemas.microsoft.com/office/drawing/2014/main" id="{C1C4F13C-8C70-DB00-59E4-0AF552AC879D}"/>
                  </a:ext>
                </a:extLst>
              </p:cNvPr>
              <p:cNvSpPr txBox="1"/>
              <p:nvPr/>
            </p:nvSpPr>
            <p:spPr>
              <a:xfrm>
                <a:off x="417615" y="3129955"/>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Endorsement - </a:t>
                </a:r>
              </a:p>
            </p:txBody>
          </p:sp>
        </p:grpSp>
        <p:grpSp>
          <p:nvGrpSpPr>
            <p:cNvPr id="20" name="Group 19">
              <a:extLst>
                <a:ext uri="{FF2B5EF4-FFF2-40B4-BE49-F238E27FC236}">
                  <a16:creationId xmlns:a16="http://schemas.microsoft.com/office/drawing/2014/main" id="{C3DE8C72-02B7-82A1-0296-720D1C8243AE}"/>
                </a:ext>
              </a:extLst>
            </p:cNvPr>
            <p:cNvGrpSpPr/>
            <p:nvPr/>
          </p:nvGrpSpPr>
          <p:grpSpPr>
            <a:xfrm>
              <a:off x="2133600" y="6533227"/>
              <a:ext cx="16154400" cy="1280185"/>
              <a:chOff x="345025" y="4827602"/>
              <a:chExt cx="16154400" cy="1280185"/>
            </a:xfrm>
          </p:grpSpPr>
          <p:sp>
            <p:nvSpPr>
              <p:cNvPr id="21" name="TextBox 8">
                <a:extLst>
                  <a:ext uri="{FF2B5EF4-FFF2-40B4-BE49-F238E27FC236}">
                    <a16:creationId xmlns:a16="http://schemas.microsoft.com/office/drawing/2014/main" id="{A5889A93-2AD7-33E3-99E9-1075B9A79704}"/>
                  </a:ext>
                </a:extLst>
              </p:cNvPr>
              <p:cNvSpPr txBox="1"/>
              <p:nvPr/>
            </p:nvSpPr>
            <p:spPr>
              <a:xfrm>
                <a:off x="609600" y="5676900"/>
                <a:ext cx="15889825" cy="430887"/>
              </a:xfrm>
              <a:prstGeom prst="rect">
                <a:avLst/>
              </a:prstGeom>
            </p:spPr>
            <p:txBody>
              <a:bodyPr wrap="square" lIns="0" tIns="0" rIns="0" bIns="0" rtlCol="0" anchor="t">
                <a:spAutoFit/>
              </a:bodyPr>
              <a:lstStyle/>
              <a:p>
                <a:pPr marL="955674" lvl="1" indent="-685800">
                  <a:buBlip>
                    <a:blip r:embed="rId5">
                      <a:extLst>
                        <a:ext uri="{96DAC541-7B7A-43D3-8B79-37D633B846F1}">
                          <asvg:svgBlip xmlns:asvg="http://schemas.microsoft.com/office/drawing/2016/SVG/main" r:embed="rId6"/>
                        </a:ext>
                      </a:extLst>
                    </a:blip>
                  </a:buBlip>
                </a:pPr>
                <a:r>
                  <a:rPr lang="en-US" sz="2800" spc="49" dirty="0">
                    <a:solidFill>
                      <a:srgbClr val="212423"/>
                    </a:solidFill>
                    <a:latin typeface="Montserrat 1"/>
                  </a:rPr>
                  <a:t>Addressee refused to accept mail or pay postage charges on it</a:t>
                </a:r>
              </a:p>
            </p:txBody>
          </p:sp>
          <p:sp>
            <p:nvSpPr>
              <p:cNvPr id="22" name="TextBox 8">
                <a:extLst>
                  <a:ext uri="{FF2B5EF4-FFF2-40B4-BE49-F238E27FC236}">
                    <a16:creationId xmlns:a16="http://schemas.microsoft.com/office/drawing/2014/main" id="{9DCA52B6-7A29-ABAE-F217-E7064856134A}"/>
                  </a:ext>
                </a:extLst>
              </p:cNvPr>
              <p:cNvSpPr txBox="1"/>
              <p:nvPr/>
            </p:nvSpPr>
            <p:spPr>
              <a:xfrm>
                <a:off x="345025" y="4827602"/>
                <a:ext cx="11317185" cy="658770"/>
              </a:xfrm>
              <a:prstGeom prst="rect">
                <a:avLst/>
              </a:prstGeom>
            </p:spPr>
            <p:txBody>
              <a:bodyPr wrap="square" lIns="0" tIns="0" rIns="0" bIns="0" rtlCol="0" anchor="t">
                <a:spAutoFit/>
              </a:bodyPr>
              <a:lstStyle/>
              <a:p>
                <a:pPr marL="269874" lvl="1">
                  <a:lnSpc>
                    <a:spcPts val="5624"/>
                  </a:lnSpc>
                </a:pPr>
                <a:r>
                  <a:rPr lang="en-US" sz="3600" b="1" i="1" spc="49" dirty="0">
                    <a:solidFill>
                      <a:srgbClr val="263F6B"/>
                    </a:solidFill>
                    <a:latin typeface="Aleo" panose="020F0302020204030203" pitchFamily="34" charset="0"/>
                    <a:cs typeface="Alef" panose="00000500000000000000" pitchFamily="2" charset="-79"/>
                  </a:rPr>
                  <a:t>Reason for </a:t>
                </a:r>
                <a:r>
                  <a:rPr lang="en-US" sz="3600" b="1" i="1" spc="49" dirty="0" err="1">
                    <a:solidFill>
                      <a:srgbClr val="263F6B"/>
                    </a:solidFill>
                    <a:latin typeface="Aleo" panose="020F0302020204030203" pitchFamily="34" charset="0"/>
                    <a:cs typeface="Alef" panose="00000500000000000000" pitchFamily="2" charset="-79"/>
                  </a:rPr>
                  <a:t>Nondelivery</a:t>
                </a:r>
                <a:endParaRPr lang="en-US" sz="3600" b="1" i="1" spc="49" dirty="0">
                  <a:solidFill>
                    <a:srgbClr val="263F6B"/>
                  </a:solidFill>
                  <a:latin typeface="Aleo" panose="020F0302020204030203" pitchFamily="34" charset="0"/>
                  <a:cs typeface="Alef" panose="00000500000000000000" pitchFamily="2" charset="-79"/>
                </a:endParaRPr>
              </a:p>
            </p:txBody>
          </p:sp>
        </p:grpSp>
      </p:grpSp>
      <p:sp>
        <p:nvSpPr>
          <p:cNvPr id="12" name="TextBox 13">
            <a:extLst>
              <a:ext uri="{FF2B5EF4-FFF2-40B4-BE49-F238E27FC236}">
                <a16:creationId xmlns:a16="http://schemas.microsoft.com/office/drawing/2014/main" id="{624F1AD2-ED58-B714-98FD-5296114281C4}"/>
              </a:ext>
            </a:extLst>
          </p:cNvPr>
          <p:cNvSpPr txBox="1"/>
          <p:nvPr/>
        </p:nvSpPr>
        <p:spPr>
          <a:xfrm>
            <a:off x="2438400" y="9845020"/>
            <a:ext cx="9778182" cy="431015"/>
          </a:xfrm>
          <a:prstGeom prst="rect">
            <a:avLst/>
          </a:prstGeom>
        </p:spPr>
        <p:txBody>
          <a:bodyPr wrap="square" lIns="0" tIns="0" rIns="0" bIns="0" rtlCol="0" anchor="t">
            <a:spAutoFit/>
          </a:bodyPr>
          <a:lstStyle/>
          <a:p>
            <a:pPr marL="0" marR="0" lvl="0" indent="0" algn="ctr" defTabSz="914400" rtl="0" eaLnBrk="1" fontAlgn="auto" latinLnBrk="0" hangingPunct="1">
              <a:lnSpc>
                <a:spcPts val="3824"/>
              </a:lnSpc>
              <a:spcBef>
                <a:spcPts val="0"/>
              </a:spcBef>
              <a:spcAft>
                <a:spcPts val="0"/>
              </a:spcAft>
              <a:buClrTx/>
              <a:buSzTx/>
              <a:buFontTx/>
              <a:buNone/>
              <a:tabLst/>
              <a:defRPr/>
            </a:pPr>
            <a:r>
              <a:rPr kumimoji="0" lang="en-US" sz="2400" b="0"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Presentation by </a:t>
            </a:r>
            <a:r>
              <a:rPr kumimoji="0" lang="en-US" sz="2400" b="1" i="1" u="none" strike="noStrike" kern="1200" cap="none" spc="58" normalizeH="0" baseline="0" noProof="0" dirty="0">
                <a:ln>
                  <a:noFill/>
                </a:ln>
                <a:solidFill>
                  <a:prstClr val="white">
                    <a:lumMod val="50000"/>
                  </a:prstClr>
                </a:solidFill>
                <a:effectLst/>
                <a:uLnTx/>
                <a:uFillTx/>
                <a:latin typeface="Aleo" panose="020F0302020204030203" pitchFamily="34" charset="0"/>
                <a:ea typeface="+mn-ea"/>
                <a:cs typeface="+mn-cs"/>
              </a:rPr>
              <a:t>WALKER GLOBAL INDUSTRIES, LLC</a:t>
            </a:r>
          </a:p>
        </p:txBody>
      </p:sp>
    </p:spTree>
    <p:extLst>
      <p:ext uri="{BB962C8B-B14F-4D97-AF65-F5344CB8AC3E}">
        <p14:creationId xmlns:p14="http://schemas.microsoft.com/office/powerpoint/2010/main" val="417406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2360</TotalTime>
  <Words>2524</Words>
  <Application>Microsoft Office PowerPoint</Application>
  <PresentationFormat>Custom</PresentationFormat>
  <Paragraphs>261</Paragraphs>
  <Slides>24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Montserrat 1</vt:lpstr>
      <vt:lpstr>Arial</vt:lpstr>
      <vt:lpstr>Montserrat 1 Ultra-Bold Italics</vt:lpstr>
      <vt:lpstr>Calibri</vt:lpstr>
      <vt:lpstr>Montserrat 1 Ultra-Bold</vt:lpstr>
      <vt:lpstr>Montserrat 1 Italics</vt:lpstr>
      <vt:lpstr>Aleo</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Company Profile Presentation</dc:title>
  <dc:creator>Anthony Walker</dc:creator>
  <cp:lastModifiedBy>Anthony Walker</cp:lastModifiedBy>
  <cp:revision>21</cp:revision>
  <dcterms:created xsi:type="dcterms:W3CDTF">2006-08-16T00:00:00Z</dcterms:created>
  <dcterms:modified xsi:type="dcterms:W3CDTF">2025-10-30T22:41:25Z</dcterms:modified>
  <dc:identifier>DAFm9ZojaCA</dc:identifier>
</cp:coreProperties>
</file>